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4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embeddedFontLst>
    <p:embeddedFont>
      <p:font typeface="Calibri" panose="020F0502020204030204" pitchFamily="34" charset="0"/>
      <p:regular r:id="rId44"/>
      <p:bold r:id="rId45"/>
      <p:italic r:id="rId46"/>
      <p:boldItalic r:id="rId47"/>
    </p:embeddedFont>
    <p:embeddedFont>
      <p:font typeface="Century Gothic" panose="020B0502020202020204" pitchFamily="34" charset="0"/>
      <p:regular r:id="rId48"/>
      <p:bold r:id="rId49"/>
      <p:italic r:id="rId50"/>
      <p:boldItalic r:id="rId51"/>
    </p:embeddedFont>
    <p:embeddedFont>
      <p:font typeface="Quattrocento Sans" panose="020B0502050000020003" pitchFamily="34" charset="0"/>
      <p:regular r:id="rId52"/>
      <p:bold r:id="rId53"/>
      <p:italic r:id="rId54"/>
      <p:bold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40">
          <p15:clr>
            <a:srgbClr val="A4A3A4"/>
          </p15:clr>
        </p15:guide>
        <p15:guide id="2" orient="horz" pos="144">
          <p15:clr>
            <a:srgbClr val="A4A3A4"/>
          </p15:clr>
        </p15:guide>
        <p15:guide id="3" orient="horz" pos="4104">
          <p15:clr>
            <a:srgbClr val="A4A3A4"/>
          </p15:clr>
        </p15:guide>
        <p15:guide id="4" pos="7440">
          <p15:clr>
            <a:srgbClr val="A4A3A4"/>
          </p15:clr>
        </p15:guide>
        <p15:guide id="5" orient="horz" pos="1512">
          <p15:clr>
            <a:srgbClr val="A4A3A4"/>
          </p15:clr>
        </p15:guide>
        <p15:guide id="6" orient="horz" pos="2376">
          <p15:clr>
            <a:srgbClr val="A4A3A4"/>
          </p15:clr>
        </p15:guide>
        <p15:guide id="7" pos="4824">
          <p15:clr>
            <a:srgbClr val="A4A3A4"/>
          </p15:clr>
        </p15:guide>
        <p15:guide id="8" pos="2016">
          <p15:clr>
            <a:srgbClr val="A4A3A4"/>
          </p15:clr>
        </p15:guide>
        <p15:guide id="9" orient="horz" pos="1680">
          <p15:clr>
            <a:srgbClr val="A4A3A4"/>
          </p15:clr>
        </p15:guide>
        <p15:guide id="10" orient="horz" pos="1008">
          <p15:clr>
            <a:srgbClr val="A4A3A4"/>
          </p15:clr>
        </p15:guide>
        <p15:guide id="11" pos="408">
          <p15:clr>
            <a:srgbClr val="A4A3A4"/>
          </p15:clr>
        </p15:guide>
        <p15:guide id="12" orient="horz" pos="792">
          <p15:clr>
            <a:srgbClr val="A4A3A4"/>
          </p15:clr>
        </p15:guide>
        <p15:guide id="13" orient="horz" pos="2760">
          <p15:clr>
            <a:srgbClr val="A4A3A4"/>
          </p15:clr>
        </p15:guide>
        <p15:guide id="14" orient="horz" pos="3024">
          <p15:clr>
            <a:srgbClr val="A4A3A4"/>
          </p15:clr>
        </p15:guide>
        <p15:guide id="15" pos="3840">
          <p15:clr>
            <a:srgbClr val="A4A3A4"/>
          </p15:clr>
        </p15:guide>
        <p15:guide id="16" orient="horz" pos="22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6" roundtripDataSignature="AMtx7mjeZj3hKfTHryfF41ihjj/B9+CZv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21" d="100"/>
          <a:sy n="121" d="100"/>
        </p:scale>
        <p:origin x="744" y="176"/>
      </p:cViewPr>
      <p:guideLst>
        <p:guide pos="240"/>
        <p:guide orient="horz" pos="144"/>
        <p:guide orient="horz" pos="4104"/>
        <p:guide pos="7440"/>
        <p:guide orient="horz" pos="1512"/>
        <p:guide orient="horz" pos="2376"/>
        <p:guide pos="4824"/>
        <p:guide pos="2016"/>
        <p:guide orient="horz" pos="1680"/>
        <p:guide orient="horz" pos="1008"/>
        <p:guide pos="408"/>
        <p:guide orient="horz" pos="792"/>
        <p:guide orient="horz" pos="2760"/>
        <p:guide orient="horz" pos="3024"/>
        <p:guide pos="3840"/>
        <p:guide orient="horz" pos="22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font" Target="fonts/font7.fntdata"/><Relationship Id="rId55" Type="http://schemas.openxmlformats.org/officeDocument/2006/relationships/font" Target="fonts/font1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3" Type="http://schemas.openxmlformats.org/officeDocument/2006/relationships/font" Target="fonts/font10.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font" Target="fonts/font5.fntdata"/><Relationship Id="rId56" Type="http://customschemas.google.com/relationships/presentationmetadata" Target="metadata"/><Relationship Id="rId8" Type="http://schemas.openxmlformats.org/officeDocument/2006/relationships/slide" Target="slides/slide7.xml"/><Relationship Id="rId51" Type="http://schemas.openxmlformats.org/officeDocument/2006/relationships/font" Target="fonts/font8.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6.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fntdata"/><Relationship Id="rId52" Type="http://schemas.openxmlformats.org/officeDocument/2006/relationships/font" Target="fonts/font9.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3" name="Google Shape;93;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65" name="Google Shape;265;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fbcdc11262_1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97" name="Google Shape;297;gfbcdc11262_1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Erika: click enter to make first</a:t>
            </a:r>
            <a:endParaRPr/>
          </a:p>
        </p:txBody>
      </p:sp>
      <p:sp>
        <p:nvSpPr>
          <p:cNvPr id="309" name="Google Shape;30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1022a9acd81_0_1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Erika: click enter to make first</a:t>
            </a:r>
            <a:endParaRPr/>
          </a:p>
        </p:txBody>
      </p:sp>
      <p:sp>
        <p:nvSpPr>
          <p:cNvPr id="324" name="Google Shape;324;g1022a9acd81_0_1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39" name="Google Shape;339;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ba82f395c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Overall, total enrollment across CA dropped by 164,907 students between the school years 2019-2020 and 2020-2021</a:t>
            </a:r>
            <a:endParaRPr/>
          </a:p>
          <a:p>
            <a:pPr marL="0" lvl="0" indent="0" algn="l" rtl="0">
              <a:lnSpc>
                <a:spcPct val="100000"/>
              </a:lnSpc>
              <a:spcBef>
                <a:spcPts val="0"/>
              </a:spcBef>
              <a:spcAft>
                <a:spcPts val="0"/>
              </a:spcAft>
              <a:buSzPts val="1400"/>
              <a:buNone/>
            </a:pPr>
            <a:r>
              <a:rPr lang="en-US"/>
              <a:t>That said, change in enrollment by race and by percentage point was negligible for all races</a:t>
            </a:r>
            <a:endParaRPr/>
          </a:p>
          <a:p>
            <a:pPr marL="0" lvl="0" indent="0" algn="l" rtl="0">
              <a:lnSpc>
                <a:spcPct val="100000"/>
              </a:lnSpc>
              <a:spcBef>
                <a:spcPts val="0"/>
              </a:spcBef>
              <a:spcAft>
                <a:spcPts val="0"/>
              </a:spcAft>
              <a:buSzPts val="1400"/>
              <a:buNone/>
            </a:pPr>
            <a:r>
              <a:rPr lang="en-US"/>
              <a:t>Total counts mostly decreased for all racial groups  as reflected by the average total county difference (-32,981)</a:t>
            </a:r>
            <a:endParaRPr/>
          </a:p>
          <a:p>
            <a:pPr marL="0" lvl="0" indent="0" algn="l" rtl="0">
              <a:lnSpc>
                <a:spcPct val="100000"/>
              </a:lnSpc>
              <a:spcBef>
                <a:spcPts val="0"/>
              </a:spcBef>
              <a:spcAft>
                <a:spcPts val="0"/>
              </a:spcAft>
              <a:buSzPts val="1400"/>
              <a:buNone/>
            </a:pPr>
            <a:r>
              <a:rPr lang="en-US"/>
              <a:t>The percentage point difference was actually slightly positive as reflected in the average percentage point difference (0.13)</a:t>
            </a:r>
            <a:endParaRPr/>
          </a:p>
          <a:p>
            <a:pPr marL="0" lvl="0" indent="0" algn="l" rtl="0">
              <a:lnSpc>
                <a:spcPct val="100000"/>
              </a:lnSpc>
              <a:spcBef>
                <a:spcPts val="0"/>
              </a:spcBef>
              <a:spcAft>
                <a:spcPts val="0"/>
              </a:spcAft>
              <a:buSzPts val="1400"/>
              <a:buNone/>
            </a:pPr>
            <a:r>
              <a:rPr lang="en-US"/>
              <a:t>Notice that the percentage point difference for African American, American Indian and Not reported went down compared to everything that over all went up</a:t>
            </a:r>
            <a:endParaRPr/>
          </a:p>
          <a:p>
            <a:pPr marL="0" lvl="0" indent="0" algn="l" rtl="0">
              <a:spcBef>
                <a:spcPts val="0"/>
              </a:spcBef>
              <a:spcAft>
                <a:spcPts val="0"/>
              </a:spcAft>
              <a:buNone/>
            </a:pPr>
            <a:endParaRPr/>
          </a:p>
          <a:p>
            <a:pPr marL="457200" lvl="0" indent="0" algn="l" rtl="0">
              <a:spcBef>
                <a:spcPts val="0"/>
              </a:spcBef>
              <a:spcAft>
                <a:spcPts val="0"/>
              </a:spcAft>
              <a:buNone/>
            </a:pPr>
            <a:endParaRPr sz="200"/>
          </a:p>
        </p:txBody>
      </p:sp>
      <p:sp>
        <p:nvSpPr>
          <p:cNvPr id="354" name="Google Shape;354;gfba82f395c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fba82f395c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Proportionally Hispanic, White and Asian are the largest racial/ethnic groups in CA so even small percentage changes in these groups can mean large variations in total population</a:t>
            </a:r>
            <a:endParaRPr/>
          </a:p>
          <a:p>
            <a:pPr marL="0" lvl="0" indent="0" algn="l" rtl="0">
              <a:lnSpc>
                <a:spcPct val="100000"/>
              </a:lnSpc>
              <a:spcBef>
                <a:spcPts val="0"/>
              </a:spcBef>
              <a:spcAft>
                <a:spcPts val="0"/>
              </a:spcAft>
              <a:buSzPts val="1400"/>
              <a:buNone/>
            </a:pPr>
            <a:r>
              <a:rPr lang="en-US"/>
              <a:t>As you can see in the pie chart, the total changes by racial/ethnic group are negligible (i.e. have to look at the decimals to see a difference) though the actual changes by county might vary widely as seen in the stacked group bar chart on the next slide</a:t>
            </a:r>
            <a:endParaRPr/>
          </a:p>
        </p:txBody>
      </p:sp>
      <p:sp>
        <p:nvSpPr>
          <p:cNvPr id="370" name="Google Shape;370;gfba82f395c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ba82f395c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Here we have stacked, grouped bar charts for the 4 largest race/ethnic groups with Hispanic overwhelmingly being the largest. Notice how different the scale is for Hispanic compared to the other three groups.</a:t>
            </a:r>
            <a:endParaRPr/>
          </a:p>
          <a:p>
            <a:pPr marL="0" lvl="0" indent="0" algn="l" rtl="0">
              <a:lnSpc>
                <a:spcPct val="100000"/>
              </a:lnSpc>
              <a:spcBef>
                <a:spcPts val="0"/>
              </a:spcBef>
              <a:spcAft>
                <a:spcPts val="0"/>
              </a:spcAft>
              <a:buSzPts val="1400"/>
              <a:buNone/>
            </a:pPr>
            <a:r>
              <a:rPr lang="en-US"/>
              <a:t>You will also see that although, in general, there isn’t too much difference population, there is a more noticeable difference in the more heavily populated counties like Los Angeles, Orange,  San Francisco, and San Bernardino</a:t>
            </a:r>
            <a:endParaRPr/>
          </a:p>
          <a:p>
            <a:pPr marL="0" lvl="0" indent="0" algn="l" rtl="0">
              <a:lnSpc>
                <a:spcPct val="100000"/>
              </a:lnSpc>
              <a:spcBef>
                <a:spcPts val="0"/>
              </a:spcBef>
              <a:spcAft>
                <a:spcPts val="0"/>
              </a:spcAft>
              <a:buSzPts val="1400"/>
              <a:buNone/>
            </a:pPr>
            <a:r>
              <a:rPr lang="en-US"/>
              <a:t>Although we don’t know the exact reason why that might be the case, there are various reasons that could make sense</a:t>
            </a:r>
            <a:endParaRPr/>
          </a:p>
          <a:p>
            <a:pPr marL="0" lvl="0" indent="0" algn="l" rtl="0">
              <a:lnSpc>
                <a:spcPct val="100000"/>
              </a:lnSpc>
              <a:spcBef>
                <a:spcPts val="0"/>
              </a:spcBef>
              <a:spcAft>
                <a:spcPts val="0"/>
              </a:spcAft>
              <a:buSzPts val="1400"/>
              <a:buNone/>
            </a:pPr>
            <a:r>
              <a:rPr lang="en-US"/>
              <a:t>For example, it could be because of financial factors like the higher cost of living in these counties versus the increasing unemployment and business closures</a:t>
            </a:r>
            <a:endParaRPr/>
          </a:p>
          <a:p>
            <a:pPr marL="0" lvl="0" indent="0" algn="l" rtl="0">
              <a:lnSpc>
                <a:spcPct val="100000"/>
              </a:lnSpc>
              <a:spcBef>
                <a:spcPts val="0"/>
              </a:spcBef>
              <a:spcAft>
                <a:spcPts val="0"/>
              </a:spcAft>
              <a:buSzPts val="1400"/>
              <a:buNone/>
            </a:pPr>
            <a:r>
              <a:rPr lang="en-US"/>
              <a:t>Anecdotally, a lot of people moved out of Santa Clara and San Francisco counties (some of the most expensive in the state because of the tech industry) and to neighboring counties with cheaper costs of living because of the increasing opportunities to work remotely, another consequence of the pandemic</a:t>
            </a:r>
            <a:endParaRPr/>
          </a:p>
        </p:txBody>
      </p:sp>
      <p:sp>
        <p:nvSpPr>
          <p:cNvPr id="381" name="Google Shape;381;gfba82f395c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ba82f395c_0_1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Comparatively, the decrease in students experiencing homelessness across CA was resoundingly negative in both percentage point difference and Homelessness Count Difference</a:t>
            </a:r>
            <a:endParaRPr/>
          </a:p>
          <a:p>
            <a:pPr marL="0" lvl="0" indent="0" algn="l" rtl="0">
              <a:lnSpc>
                <a:spcPct val="100000"/>
              </a:lnSpc>
              <a:spcBef>
                <a:spcPts val="0"/>
              </a:spcBef>
              <a:spcAft>
                <a:spcPts val="0"/>
              </a:spcAft>
              <a:buSzPts val="1400"/>
              <a:buNone/>
            </a:pPr>
            <a:r>
              <a:rPr lang="en-US"/>
              <a:t>Thus, we expect this trend to be the same when comparing counties</a:t>
            </a:r>
            <a:endParaRPr/>
          </a:p>
        </p:txBody>
      </p:sp>
      <p:sp>
        <p:nvSpPr>
          <p:cNvPr id="395" name="Google Shape;395;gfba82f395c_0_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fbcdc11262_1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When examining enrollment of students experiencing homelessness we see that it varies by county and while a lot of small changes, some change by a lot like in the case of Alpine county we should see that in the bar chart as well</a:t>
            </a:r>
            <a:endParaRPr/>
          </a:p>
        </p:txBody>
      </p:sp>
      <p:sp>
        <p:nvSpPr>
          <p:cNvPr id="412" name="Google Shape;412;gfbcdc11262_1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Getting all of this info from edsource.org</a:t>
            </a:r>
            <a:endParaRPr>
              <a:solidFill>
                <a:schemeClr val="dk1"/>
              </a:solidFill>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Despite Governor Newson calling for a closure of in-person instruction, many schools in rural areas remained open</a:t>
            </a:r>
            <a:endParaRPr/>
          </a:p>
          <a:p>
            <a:pPr marL="0" marR="0" lvl="0" indent="0" algn="l" rtl="0">
              <a:lnSpc>
                <a:spcPct val="100000"/>
              </a:lnSpc>
              <a:spcBef>
                <a:spcPts val="0"/>
              </a:spcBef>
              <a:spcAft>
                <a:spcPts val="0"/>
              </a:spcAft>
              <a:buClr>
                <a:schemeClr val="dk1"/>
              </a:buClr>
              <a:buSzPts val="1200"/>
              <a:buFont typeface="Calibri"/>
              <a:buNone/>
            </a:pPr>
            <a:r>
              <a:rPr lang="en-US">
                <a:solidFill>
                  <a:schemeClr val="dk1"/>
                </a:solidFill>
              </a:rPr>
              <a:t>Impacts include: childcare, ability to afford technology for virtual learning, concerns on falling behind</a:t>
            </a:r>
            <a:r>
              <a:rPr lang="en-US"/>
              <a:t>, mental health, etc</a:t>
            </a:r>
            <a:endParaRPr/>
          </a:p>
        </p:txBody>
      </p:sp>
      <p:sp>
        <p:nvSpPr>
          <p:cNvPr id="105" name="Google Shape;105;p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1022a9acd81_0_1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We do see that same trend in the bar chart</a:t>
            </a:r>
            <a:endParaRPr/>
          </a:p>
          <a:p>
            <a:pPr marL="0" lvl="0" indent="0" algn="l" rtl="0">
              <a:lnSpc>
                <a:spcPct val="100000"/>
              </a:lnSpc>
              <a:spcBef>
                <a:spcPts val="0"/>
              </a:spcBef>
              <a:spcAft>
                <a:spcPts val="0"/>
              </a:spcAft>
              <a:buSzPts val="1400"/>
              <a:buNone/>
            </a:pPr>
            <a:r>
              <a:rPr lang="en-US"/>
              <a:t>In fact, the fluctuations in count are dramatically different for some of the counties with the highest enrollment (i.e  LA county)</a:t>
            </a:r>
            <a:endParaRPr/>
          </a:p>
        </p:txBody>
      </p:sp>
      <p:sp>
        <p:nvSpPr>
          <p:cNvPr id="429" name="Google Shape;429;g1022a9acd81_0_1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1022a9acd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42" name="Google Shape;442;g1022a9acd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1022a9acd81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58" name="Google Shape;458;g1022a9acd81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1022a9acd81_0_1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74" name="Google Shape;474;g1022a9acd81_0_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022a9acd81_0_3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88" name="Google Shape;488;g1022a9acd81_0_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p:cNvGrpSpPr/>
        <p:nvPr/>
      </p:nvGrpSpPr>
      <p:grpSpPr>
        <a:xfrm>
          <a:off x="0" y="0"/>
          <a:ext cx="0" cy="0"/>
          <a:chOff x="0" y="0"/>
          <a:chExt cx="0" cy="0"/>
        </a:xfrm>
      </p:grpSpPr>
      <p:sp>
        <p:nvSpPr>
          <p:cNvPr id="501" name="Google Shape;501;g1022a9acd81_0_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02" name="Google Shape;502;g1022a9acd81_0_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1022a9acd81_0_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16" name="Google Shape;516;g1022a9acd81_0_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1022a9acd81_0_1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30" name="Google Shape;530;g1022a9acd81_0_1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1022a9acd81_0_1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43" name="Google Shape;543;g1022a9acd81_0_1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4"/>
        <p:cNvGrpSpPr/>
        <p:nvPr/>
      </p:nvGrpSpPr>
      <p:grpSpPr>
        <a:xfrm>
          <a:off x="0" y="0"/>
          <a:ext cx="0" cy="0"/>
          <a:chOff x="0" y="0"/>
          <a:chExt cx="0" cy="0"/>
        </a:xfrm>
      </p:grpSpPr>
      <p:sp>
        <p:nvSpPr>
          <p:cNvPr id="555" name="Google Shape;555;gfbcdc11262_1_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6" name="Google Shape;556;gfbcdc11262_1_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Getting all of this info from edsource.org</a:t>
            </a:r>
            <a:endParaRPr/>
          </a:p>
        </p:txBody>
      </p:sp>
      <p:sp>
        <p:nvSpPr>
          <p:cNvPr id="133" name="Google Shape;13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fbcdc11262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Bryan - </a:t>
            </a:r>
            <a:endParaRPr/>
          </a:p>
          <a:p>
            <a:pPr marL="0" lvl="0" indent="0" algn="l" rtl="0">
              <a:lnSpc>
                <a:spcPct val="100000"/>
              </a:lnSpc>
              <a:spcBef>
                <a:spcPts val="0"/>
              </a:spcBef>
              <a:spcAft>
                <a:spcPts val="0"/>
              </a:spcAft>
              <a:buSzPts val="1400"/>
              <a:buNone/>
            </a:pPr>
            <a:r>
              <a:rPr lang="en-US"/>
              <a:t>(Left image) </a:t>
            </a:r>
            <a:endParaRPr/>
          </a:p>
          <a:p>
            <a:pPr marL="0" lvl="0" indent="0" algn="l" rtl="0">
              <a:lnSpc>
                <a:spcPct val="100000"/>
              </a:lnSpc>
              <a:spcBef>
                <a:spcPts val="0"/>
              </a:spcBef>
              <a:spcAft>
                <a:spcPts val="0"/>
              </a:spcAft>
              <a:buSzPts val="1400"/>
              <a:buNone/>
            </a:pPr>
            <a:r>
              <a:rPr lang="en-US"/>
              <a:t>Determined a new data frame to reduce the number of columns required for the data cleaning.  </a:t>
            </a:r>
            <a:endParaRPr/>
          </a:p>
          <a:p>
            <a:pPr marL="0" lvl="0" indent="0" algn="l" rtl="0">
              <a:lnSpc>
                <a:spcPct val="100000"/>
              </a:lnSpc>
              <a:spcBef>
                <a:spcPts val="0"/>
              </a:spcBef>
              <a:spcAft>
                <a:spcPts val="0"/>
              </a:spcAft>
              <a:buSzPts val="1400"/>
              <a:buNone/>
            </a:pPr>
            <a:r>
              <a:rPr lang="en-US"/>
              <a:t>The columns required are “date”. “area”, and “cumulative_positive_tests”</a:t>
            </a:r>
            <a:endParaRPr/>
          </a:p>
          <a:p>
            <a:pPr marL="0" lvl="0" indent="0" algn="l" rtl="0">
              <a:lnSpc>
                <a:spcPct val="100000"/>
              </a:lnSpc>
              <a:spcBef>
                <a:spcPts val="0"/>
              </a:spcBef>
              <a:spcAft>
                <a:spcPts val="0"/>
              </a:spcAft>
              <a:buSzPts val="1400"/>
              <a:buNone/>
            </a:pPr>
            <a:r>
              <a:rPr lang="en-US"/>
              <a:t>(Right Image) </a:t>
            </a:r>
            <a:endParaRPr/>
          </a:p>
          <a:p>
            <a:pPr marL="0" lvl="0" indent="0" algn="l" rtl="0">
              <a:spcBef>
                <a:spcPts val="0"/>
              </a:spcBef>
              <a:spcAft>
                <a:spcPts val="0"/>
              </a:spcAft>
              <a:buClr>
                <a:schemeClr val="dk1"/>
              </a:buClr>
              <a:buSzPts val="1400"/>
              <a:buFont typeface="Arial"/>
              <a:buNone/>
            </a:pPr>
            <a:r>
              <a:rPr lang="en-US"/>
              <a:t>Columns were renamed using the combinations of  “.rename” function and “columns.={“ </a:t>
            </a:r>
            <a:endParaRPr/>
          </a:p>
          <a:p>
            <a:pPr marL="0" lvl="0" indent="0" algn="l" rtl="0">
              <a:spcBef>
                <a:spcPts val="0"/>
              </a:spcBef>
              <a:spcAft>
                <a:spcPts val="0"/>
              </a:spcAft>
              <a:buClr>
                <a:schemeClr val="dk1"/>
              </a:buClr>
              <a:buSzPts val="1400"/>
              <a:buFont typeface="Arial"/>
              <a:buNone/>
            </a:pPr>
            <a:r>
              <a:rPr lang="en-US"/>
              <a:t>“data” to “Year” ; “area” to “CountyName”; “cumulative_positive_tests” to “Cumulative Positive Tests”</a:t>
            </a:r>
            <a:endParaRPr/>
          </a:p>
        </p:txBody>
      </p:sp>
      <p:sp>
        <p:nvSpPr>
          <p:cNvPr id="568" name="Google Shape;568;gfbcdc11262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fbcdc11262_0_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Bryan - </a:t>
            </a:r>
            <a:endParaRPr/>
          </a:p>
          <a:p>
            <a:pPr marL="0" lvl="0" indent="0" algn="l" rtl="0">
              <a:lnSpc>
                <a:spcPct val="100000"/>
              </a:lnSpc>
              <a:spcBef>
                <a:spcPts val="0"/>
              </a:spcBef>
              <a:spcAft>
                <a:spcPts val="0"/>
              </a:spcAft>
              <a:buSzPts val="1400"/>
              <a:buNone/>
            </a:pPr>
            <a:r>
              <a:rPr lang="en-US"/>
              <a:t>Used the “.loc” function referencing the main data frame CA_county_cases to obtain total number of Cumulative Positive Tests for each county in CA.</a:t>
            </a:r>
            <a:br>
              <a:rPr lang="en-US"/>
            </a:br>
            <a:endParaRPr/>
          </a:p>
        </p:txBody>
      </p:sp>
      <p:sp>
        <p:nvSpPr>
          <p:cNvPr id="582" name="Google Shape;582;gfbcdc11262_0_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fbcdc11262_0_7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Bryan - </a:t>
            </a:r>
            <a:endParaRPr/>
          </a:p>
          <a:p>
            <a:pPr marL="0" lvl="0" indent="0" algn="l" rtl="0">
              <a:lnSpc>
                <a:spcPct val="100000"/>
              </a:lnSpc>
              <a:spcBef>
                <a:spcPts val="0"/>
              </a:spcBef>
              <a:spcAft>
                <a:spcPts val="0"/>
              </a:spcAft>
              <a:buSzPts val="1400"/>
              <a:buNone/>
            </a:pPr>
            <a:r>
              <a:rPr lang="en-US"/>
              <a:t>Used the “.merge” function to merge the student enrollment mentioned earlier in the presentation to the CA_county_cases data frame by using the column “CountyName”</a:t>
            </a:r>
            <a:endParaRPr/>
          </a:p>
        </p:txBody>
      </p:sp>
      <p:sp>
        <p:nvSpPr>
          <p:cNvPr id="595" name="Google Shape;595;gfbcdc11262_0_7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gfbcdc11262_0_8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Bryan - </a:t>
            </a:r>
            <a:endParaRPr/>
          </a:p>
          <a:p>
            <a:pPr marL="0" lvl="0" indent="0" algn="l" rtl="0">
              <a:lnSpc>
                <a:spcPct val="100000"/>
              </a:lnSpc>
              <a:spcBef>
                <a:spcPts val="0"/>
              </a:spcBef>
              <a:spcAft>
                <a:spcPts val="0"/>
              </a:spcAft>
              <a:buClr>
                <a:schemeClr val="dk1"/>
              </a:buClr>
              <a:buSzPts val="1100"/>
              <a:buFont typeface="Arial"/>
              <a:buNone/>
            </a:pPr>
            <a:r>
              <a:rPr lang="en-US"/>
              <a:t>Reduce the Combined Data Columns to make comparison between ethnic groups vs COVID-19 Cumulative Positive Cases </a:t>
            </a:r>
            <a:endParaRPr/>
          </a:p>
          <a:p>
            <a:pPr marL="0" lvl="0" indent="0" algn="l" rtl="0">
              <a:lnSpc>
                <a:spcPct val="100000"/>
              </a:lnSpc>
              <a:spcBef>
                <a:spcPts val="0"/>
              </a:spcBef>
              <a:spcAft>
                <a:spcPts val="0"/>
              </a:spcAft>
              <a:buClr>
                <a:schemeClr val="dk1"/>
              </a:buClr>
              <a:buSzPts val="1100"/>
              <a:buFont typeface="Arial"/>
              <a:buNone/>
            </a:pPr>
            <a:r>
              <a:rPr lang="en-US"/>
              <a:t>Ethnic groups to be selected will be African American, American Indian, Asian, Filipino, Hispanic, </a:t>
            </a:r>
            <a:endParaRPr/>
          </a:p>
          <a:p>
            <a:pPr marL="0" lvl="0" indent="0" algn="l" rtl="0">
              <a:lnSpc>
                <a:spcPct val="100000"/>
              </a:lnSpc>
              <a:spcBef>
                <a:spcPts val="0"/>
              </a:spcBef>
              <a:spcAft>
                <a:spcPts val="0"/>
              </a:spcAft>
              <a:buClr>
                <a:schemeClr val="dk1"/>
              </a:buClr>
              <a:buSzPts val="1100"/>
              <a:buFont typeface="Arial"/>
              <a:buNone/>
            </a:pPr>
            <a:r>
              <a:rPr lang="en-US"/>
              <a:t>Pacific Islander, and White. </a:t>
            </a:r>
            <a:endParaRPr/>
          </a:p>
          <a:p>
            <a:pPr marL="0" lvl="0" indent="0" algn="l" rtl="0">
              <a:lnSpc>
                <a:spcPct val="100000"/>
              </a:lnSpc>
              <a:spcBef>
                <a:spcPts val="0"/>
              </a:spcBef>
              <a:spcAft>
                <a:spcPts val="0"/>
              </a:spcAft>
              <a:buSzPts val="1400"/>
              <a:buNone/>
            </a:pPr>
            <a:r>
              <a:rPr lang="en-US"/>
              <a:t>years referenced 2020 to 2021</a:t>
            </a:r>
            <a:endParaRPr/>
          </a:p>
        </p:txBody>
      </p:sp>
      <p:sp>
        <p:nvSpPr>
          <p:cNvPr id="608" name="Google Shape;608;gfbcdc11262_0_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fbcdc11262_0_5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Bryan - </a:t>
            </a:r>
            <a:endParaRPr/>
          </a:p>
          <a:p>
            <a:pPr marL="0" lvl="0" indent="0" algn="l" rtl="0">
              <a:spcBef>
                <a:spcPts val="0"/>
              </a:spcBef>
              <a:spcAft>
                <a:spcPts val="0"/>
              </a:spcAft>
              <a:buClr>
                <a:schemeClr val="dk1"/>
              </a:buClr>
              <a:buSzPts val="1100"/>
              <a:buFont typeface="Arial"/>
              <a:buNone/>
            </a:pPr>
            <a:r>
              <a:rPr lang="en-US"/>
              <a:t>Reduce the Combined Data Columns to make comparison between ethnic groups vs COVID-19 Cumulative Positive Cases </a:t>
            </a:r>
            <a:endParaRPr/>
          </a:p>
          <a:p>
            <a:pPr marL="0" lvl="0" indent="0" algn="l" rtl="0">
              <a:spcBef>
                <a:spcPts val="0"/>
              </a:spcBef>
              <a:spcAft>
                <a:spcPts val="0"/>
              </a:spcAft>
              <a:buClr>
                <a:schemeClr val="dk1"/>
              </a:buClr>
              <a:buSzPts val="1100"/>
              <a:buFont typeface="Arial"/>
              <a:buNone/>
            </a:pPr>
            <a:r>
              <a:rPr lang="en-US"/>
              <a:t>Ethnic groups to be selected will be African American, American Indian, Asian, Filipino, Hispanic, </a:t>
            </a:r>
            <a:endParaRPr/>
          </a:p>
          <a:p>
            <a:pPr marL="0" lvl="0" indent="0" algn="l" rtl="0">
              <a:lnSpc>
                <a:spcPct val="100000"/>
              </a:lnSpc>
              <a:spcBef>
                <a:spcPts val="0"/>
              </a:spcBef>
              <a:spcAft>
                <a:spcPts val="0"/>
              </a:spcAft>
              <a:buSzPts val="1400"/>
              <a:buNone/>
            </a:pPr>
            <a:r>
              <a:rPr lang="en-US"/>
              <a:t>Pacific Islander, and White. </a:t>
            </a:r>
            <a:br>
              <a:rPr lang="en-US"/>
            </a:br>
            <a:endParaRPr/>
          </a:p>
        </p:txBody>
      </p:sp>
      <p:sp>
        <p:nvSpPr>
          <p:cNvPr id="621" name="Google Shape;621;gfbcdc11262_0_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fbcdc11262_4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4" name="Google Shape;634;gfbcdc11262_4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my part, I first plot a few heatmaps by using the gmaps function. The first ones I did were two heatmaps showing for Total Student Enrollment between the two years. As we see here, we can barely tell any difference between the two. That is because first of all the drop in student enrollment was not hugh enough to create a hugh difference in visualization. Moreover, it’s also because the two heatmaps were plotted separately with the data from two different years. The size of the dots are related to the counties. Overall, we have higher student enrollment in big counties such as SF, SJ, SD, LA, Sacramento, etc.</a:t>
            </a:r>
            <a:endParaRPr/>
          </a:p>
        </p:txBody>
      </p:sp>
      <p:sp>
        <p:nvSpPr>
          <p:cNvPr id="635" name="Google Shape;635;gfbcdc11262_4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2"/>
        <p:cNvGrpSpPr/>
        <p:nvPr/>
      </p:nvGrpSpPr>
      <p:grpSpPr>
        <a:xfrm>
          <a:off x="0" y="0"/>
          <a:ext cx="0" cy="0"/>
          <a:chOff x="0" y="0"/>
          <a:chExt cx="0" cy="0"/>
        </a:xfrm>
      </p:grpSpPr>
      <p:sp>
        <p:nvSpPr>
          <p:cNvPr id="643" name="Google Shape;643;gfbcdc11262_4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4" name="Google Shape;644;gfbcdc11262_4_6: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Next, I plotted the same heatmap using the cumulative positive covid cases for both 2020 and 2021 and got these two maps. For 2021, it’s the cumulative positive cases just for that one year. Here, we can tell a clear difference between the two maps. Overall, we have a lot more cases spread out to different counties in 2021 than in 2020. </a:t>
            </a:r>
            <a:endParaRPr/>
          </a:p>
        </p:txBody>
      </p:sp>
      <p:sp>
        <p:nvSpPr>
          <p:cNvPr id="645" name="Google Shape;645;gfbcdc11262_4_6: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fbcdc11262_4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fbcdc11262_4_2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the heatmaps, I also conducted a linear regression between student enrollment total for each county and cumulative positive cases in each county. For 2020, we can tell from the graph that these two variables are positively correlated. It has a r of 0.97 which indicates a very strong positive relationship between the two variables. R2 is 0.944. In other words, 94.4% of the y variable is determined by the x variable. We got a linear regression equation of y = 0.6434x - 17631.6 with y being the cumulative positive cases and x being the student enrollment total. </a:t>
            </a:r>
            <a:endParaRPr/>
          </a:p>
        </p:txBody>
      </p:sp>
      <p:sp>
        <p:nvSpPr>
          <p:cNvPr id="655" name="Google Shape;655;gfbcdc11262_4_2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fbcdc11262_4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fbcdc11262_4_2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Similar story here for 2021. We have a even stronger positive correlation between the two variables. r equals to 0.9835 and R2 equals to 96.73%. We have a regression equation y = 1.2309x - 25730.3. Although correlation doesn’t imply causation, it shows a strong relationship between the student enrollment and cumulative positive cases. It’s a good statistical foundation for us to continue the market research on how student enrollment is positively affecting the covid cases.</a:t>
            </a:r>
            <a:endParaRPr/>
          </a:p>
        </p:txBody>
      </p:sp>
      <p:sp>
        <p:nvSpPr>
          <p:cNvPr id="663" name="Google Shape;663;gfbcdc11262_4_2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fbcdc1126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0" name="Google Shape;670;gfbcdc1126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Getting all of this info from edsource.org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In summary, our data analytics enabled us to find answers to the three questions we raised in the beginning. </a:t>
            </a:r>
            <a:endParaRPr/>
          </a:p>
        </p:txBody>
      </p:sp>
      <p:sp>
        <p:nvSpPr>
          <p:cNvPr id="671" name="Google Shape;671;gfbcdc11262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Analyzed on enrollment data across years then on enrollment vs. COVID</a:t>
            </a:r>
            <a:endParaRPr/>
          </a:p>
        </p:txBody>
      </p:sp>
      <p:sp>
        <p:nvSpPr>
          <p:cNvPr id="141" name="Google Shape;141;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9" name="Google Shape;679;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Getting all of this info from edsource.org</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While we had some good insights from our data, we also recognize some limitations on the data we use. For example, the years on the data sets do not correctly reflect the actual years. Secondly, we don’t have any financial info per county for 2020-2021. Third, our covid cases data does not have data pertaining to demographics to do further comparisons. Last but not least, we are not able to assess data for rural and suburban areas. </a:t>
            </a:r>
            <a:endParaRPr/>
          </a:p>
        </p:txBody>
      </p:sp>
      <p:sp>
        <p:nvSpPr>
          <p:cNvPr id="680" name="Google Shape;680;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88" name="Google Shape;688;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bcdc11262_1_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please mention Enrollment csv (from CA State GeoPortal), COVID csv (from CA Open Source), Gmaps API</a:t>
            </a:r>
            <a:endParaRPr/>
          </a:p>
        </p:txBody>
      </p:sp>
      <p:sp>
        <p:nvSpPr>
          <p:cNvPr id="182" name="Google Shape;182;gfbcdc11262_1_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400"/>
              <a:buFont typeface="Arial"/>
              <a:buNone/>
            </a:pPr>
            <a:r>
              <a:rPr lang="en-US"/>
              <a:t>please mention Enrollment csv (from CA State GeoPortal), COVID csv (from CA Open Source), Gmaps API</a:t>
            </a:r>
            <a:endParaRPr/>
          </a:p>
        </p:txBody>
      </p:sp>
      <p:sp>
        <p:nvSpPr>
          <p:cNvPr id="194" name="Google Shape;19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1014d702df8_0_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6" name="Google Shape;206;g1014d702df8_0_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1014d702df8_0_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18" name="Google Shape;218;g1014d702df8_0_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3" name="Google Shape;233;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8" name="Google Shape;18;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2"/>
        <p:cNvGrpSpPr/>
        <p:nvPr/>
      </p:nvGrpSpPr>
      <p:grpSpPr>
        <a:xfrm>
          <a:off x="0" y="0"/>
          <a:ext cx="0" cy="0"/>
          <a:chOff x="0" y="0"/>
          <a:chExt cx="0" cy="0"/>
        </a:xfrm>
      </p:grpSpPr>
      <p:sp>
        <p:nvSpPr>
          <p:cNvPr id="73" name="Google Shape;73;p24"/>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24"/>
          <p:cNvSpPr>
            <a:spLocks noGrp="1"/>
          </p:cNvSpPr>
          <p:nvPr>
            <p:ph type="pic" idx="2"/>
          </p:nvPr>
        </p:nvSpPr>
        <p:spPr>
          <a:xfrm>
            <a:off x="5183188" y="987425"/>
            <a:ext cx="6172200" cy="4873625"/>
          </a:xfrm>
          <a:prstGeom prst="rect">
            <a:avLst/>
          </a:prstGeom>
          <a:noFill/>
          <a:ln>
            <a:noFill/>
          </a:ln>
        </p:spPr>
      </p:sp>
      <p:sp>
        <p:nvSpPr>
          <p:cNvPr id="75" name="Google Shape;75;p24"/>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6" name="Google Shape;76;p2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2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9"/>
        <p:cNvGrpSpPr/>
        <p:nvPr/>
      </p:nvGrpSpPr>
      <p:grpSpPr>
        <a:xfrm>
          <a:off x="0" y="0"/>
          <a:ext cx="0" cy="0"/>
          <a:chOff x="0" y="0"/>
          <a:chExt cx="0" cy="0"/>
        </a:xfrm>
      </p:grpSpPr>
      <p:sp>
        <p:nvSpPr>
          <p:cNvPr id="80" name="Google Shape;80;p2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25"/>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2" name="Google Shape;82;p2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4" name="Google Shape;84;p2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5"/>
        <p:cNvGrpSpPr/>
        <p:nvPr/>
      </p:nvGrpSpPr>
      <p:grpSpPr>
        <a:xfrm>
          <a:off x="0" y="0"/>
          <a:ext cx="0" cy="0"/>
          <a:chOff x="0" y="0"/>
          <a:chExt cx="0" cy="0"/>
        </a:xfrm>
      </p:grpSpPr>
      <p:sp>
        <p:nvSpPr>
          <p:cNvPr id="86" name="Google Shape;86;p26"/>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26"/>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8" name="Google Shape;88;p2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2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2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
        <p:cNvGrpSpPr/>
        <p:nvPr/>
      </p:nvGrpSpPr>
      <p:grpSpPr>
        <a:xfrm>
          <a:off x="0" y="0"/>
          <a:ext cx="0" cy="0"/>
          <a:chOff x="0" y="0"/>
          <a:chExt cx="0" cy="0"/>
        </a:xfrm>
      </p:grpSpPr>
      <p:sp>
        <p:nvSpPr>
          <p:cNvPr id="21" name="Google Shape;21;p16"/>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2" name="Google Shape;22;p16"/>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 name="Google Shape;23;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6"/>
        <p:cNvGrpSpPr/>
        <p:nvPr/>
      </p:nvGrpSpPr>
      <p:grpSpPr>
        <a:xfrm>
          <a:off x="0" y="0"/>
          <a:ext cx="0" cy="0"/>
          <a:chOff x="0" y="0"/>
          <a:chExt cx="0" cy="0"/>
        </a:xfrm>
      </p:grpSpPr>
      <p:sp>
        <p:nvSpPr>
          <p:cNvPr id="27" name="Google Shape;27;p1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8" name="Google Shape;28;p1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2"/>
        <p:cNvGrpSpPr/>
        <p:nvPr/>
      </p:nvGrpSpPr>
      <p:grpSpPr>
        <a:xfrm>
          <a:off x="0" y="0"/>
          <a:ext cx="0" cy="0"/>
          <a:chOff x="0" y="0"/>
          <a:chExt cx="0" cy="0"/>
        </a:xfrm>
      </p:grpSpPr>
      <p:sp>
        <p:nvSpPr>
          <p:cNvPr id="33" name="Google Shape;33;p18"/>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18"/>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5" name="Google Shape;35;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7" name="Google Shape;37;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8"/>
        <p:cNvGrpSpPr/>
        <p:nvPr/>
      </p:nvGrpSpPr>
      <p:grpSpPr>
        <a:xfrm>
          <a:off x="0" y="0"/>
          <a:ext cx="0" cy="0"/>
          <a:chOff x="0" y="0"/>
          <a:chExt cx="0" cy="0"/>
        </a:xfrm>
      </p:grpSpPr>
      <p:sp>
        <p:nvSpPr>
          <p:cNvPr id="39" name="Google Shape;39;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9"/>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1" name="Google Shape;41;p19"/>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2" name="Google Shape;42;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5"/>
        <p:cNvGrpSpPr/>
        <p:nvPr/>
      </p:nvGrpSpPr>
      <p:grpSpPr>
        <a:xfrm>
          <a:off x="0" y="0"/>
          <a:ext cx="0" cy="0"/>
          <a:chOff x="0" y="0"/>
          <a:chExt cx="0" cy="0"/>
        </a:xfrm>
      </p:grpSpPr>
      <p:sp>
        <p:nvSpPr>
          <p:cNvPr id="46" name="Google Shape;46;p20"/>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0"/>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8" name="Google Shape;48;p20"/>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9" name="Google Shape;49;p20"/>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0" name="Google Shape;50;p20"/>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Blank">
  <p:cSld name="1_Blank">
    <p:spTree>
      <p:nvGrpSpPr>
        <p:cNvPr id="1" name="Shape 58"/>
        <p:cNvGrpSpPr/>
        <p:nvPr/>
      </p:nvGrpSpPr>
      <p:grpSpPr>
        <a:xfrm>
          <a:off x="0" y="0"/>
          <a:ext cx="0" cy="0"/>
          <a:chOff x="0" y="0"/>
          <a:chExt cx="0" cy="0"/>
        </a:xfrm>
      </p:grpSpPr>
      <p:sp>
        <p:nvSpPr>
          <p:cNvPr id="59" name="Google Shape;59;p22"/>
          <p:cNvSpPr>
            <a:spLocks noGrp="1"/>
          </p:cNvSpPr>
          <p:nvPr>
            <p:ph type="pic" idx="2"/>
          </p:nvPr>
        </p:nvSpPr>
        <p:spPr>
          <a:xfrm>
            <a:off x="4689139" y="2491272"/>
            <a:ext cx="2807036" cy="2804628"/>
          </a:xfrm>
          <a:prstGeom prst="rect">
            <a:avLst/>
          </a:prstGeom>
          <a:noFill/>
          <a:ln>
            <a:noFill/>
          </a:ln>
        </p:spPr>
      </p:sp>
      <p:sp>
        <p:nvSpPr>
          <p:cNvPr id="60" name="Google Shape;60;p2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2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2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
        <p:nvSpPr>
          <p:cNvPr id="63" name="Google Shape;63;p22"/>
          <p:cNvSpPr>
            <a:spLocks noGrp="1"/>
          </p:cNvSpPr>
          <p:nvPr>
            <p:ph type="pic" idx="3"/>
          </p:nvPr>
        </p:nvSpPr>
        <p:spPr>
          <a:xfrm>
            <a:off x="1125882" y="2491272"/>
            <a:ext cx="2807036" cy="2804628"/>
          </a:xfrm>
          <a:prstGeom prst="rect">
            <a:avLst/>
          </a:prstGeom>
          <a:noFill/>
          <a:ln>
            <a:noFill/>
          </a:ln>
        </p:spPr>
      </p:sp>
      <p:sp>
        <p:nvSpPr>
          <p:cNvPr id="64" name="Google Shape;64;p22"/>
          <p:cNvSpPr>
            <a:spLocks noGrp="1"/>
          </p:cNvSpPr>
          <p:nvPr>
            <p:ph type="pic" idx="4"/>
          </p:nvPr>
        </p:nvSpPr>
        <p:spPr>
          <a:xfrm>
            <a:off x="8252396" y="2491272"/>
            <a:ext cx="2807036" cy="280462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5"/>
        <p:cNvGrpSpPr/>
        <p:nvPr/>
      </p:nvGrpSpPr>
      <p:grpSpPr>
        <a:xfrm>
          <a:off x="0" y="0"/>
          <a:ext cx="0" cy="0"/>
          <a:chOff x="0" y="0"/>
          <a:chExt cx="0" cy="0"/>
        </a:xfrm>
      </p:grpSpPr>
      <p:sp>
        <p:nvSpPr>
          <p:cNvPr id="66" name="Google Shape;66;p2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23"/>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8" name="Google Shape;68;p23"/>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entury Gothic"/>
              <a:buNone/>
              <a:defRPr sz="4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Quattrocento Sans"/>
                <a:ea typeface="Quattrocento Sans"/>
                <a:cs typeface="Quattrocento Sans"/>
                <a:sym typeface="Quattrocento Sans"/>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Quattrocento Sans"/>
                <a:ea typeface="Quattrocento Sans"/>
                <a:cs typeface="Quattrocento Sans"/>
                <a:sym typeface="Quattrocento Sans"/>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Quattrocento Sans"/>
                <a:ea typeface="Quattrocento Sans"/>
                <a:cs typeface="Quattrocento Sans"/>
                <a:sym typeface="Quattrocento Sans"/>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2" name="Google Shape;12;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3" name="Google Shape;13;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Quattrocento Sans"/>
                <a:ea typeface="Quattrocento Sans"/>
                <a:cs typeface="Quattrocento Sans"/>
                <a:sym typeface="Quattrocento Sa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14" name="Google Shape;14;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0.xml"/><Relationship Id="rId1" Type="http://schemas.openxmlformats.org/officeDocument/2006/relationships/slideLayout" Target="../slideLayouts/slideLayout1.xml"/><Relationship Id="rId4" Type="http://schemas.openxmlformats.org/officeDocument/2006/relationships/image" Target="../media/image30.jpg"/></Relationships>
</file>

<file path=ppt/slides/_rels/slide3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pic>
        <p:nvPicPr>
          <p:cNvPr id="95" name="Google Shape;95;p1" descr="A black and white photo of a city&#10;&#10;Description automatically generated"/>
          <p:cNvPicPr preferRelativeResize="0"/>
          <p:nvPr/>
        </p:nvPicPr>
        <p:blipFill rotWithShape="1">
          <a:blip r:embed="rId3">
            <a:alphaModFix/>
          </a:blip>
          <a:srcRect/>
          <a:stretch/>
        </p:blipFill>
        <p:spPr>
          <a:xfrm>
            <a:off x="0" y="0"/>
            <a:ext cx="12192000" cy="6858000"/>
          </a:xfrm>
          <a:custGeom>
            <a:avLst/>
            <a:gdLst/>
            <a:ahLst/>
            <a:cxnLst/>
            <a:rect l="l" t="t" r="r" b="b"/>
            <a:pathLst>
              <a:path w="12192000" h="6858000" extrusionOk="0">
                <a:moveTo>
                  <a:pt x="0" y="0"/>
                </a:moveTo>
                <a:lnTo>
                  <a:pt x="12192000" y="0"/>
                </a:lnTo>
                <a:lnTo>
                  <a:pt x="12192000" y="6858000"/>
                </a:lnTo>
                <a:lnTo>
                  <a:pt x="0" y="6858000"/>
                </a:lnTo>
                <a:close/>
              </a:path>
            </a:pathLst>
          </a:custGeom>
          <a:noFill/>
          <a:ln>
            <a:noFill/>
          </a:ln>
        </p:spPr>
      </p:pic>
      <p:sp>
        <p:nvSpPr>
          <p:cNvPr id="96" name="Google Shape;96;p1"/>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7" name="Google Shape;97;p1"/>
          <p:cNvSpPr txBox="1"/>
          <p:nvPr/>
        </p:nvSpPr>
        <p:spPr>
          <a:xfrm>
            <a:off x="417443" y="3444079"/>
            <a:ext cx="11618700" cy="2031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400"/>
              <a:buFont typeface="Arial"/>
              <a:buNone/>
            </a:pPr>
            <a:r>
              <a:rPr lang="en-US" sz="4400" b="1" i="0" u="none" strike="noStrike" cap="none">
                <a:solidFill>
                  <a:schemeClr val="lt1"/>
                </a:solidFill>
                <a:latin typeface="Century Gothic"/>
                <a:ea typeface="Century Gothic"/>
                <a:cs typeface="Century Gothic"/>
                <a:sym typeface="Century Gothic"/>
              </a:rPr>
              <a:t>School Enrollment &amp; Covid Cases in California by County (20</a:t>
            </a:r>
            <a:r>
              <a:rPr lang="en-US" sz="4400" b="1">
                <a:solidFill>
                  <a:schemeClr val="lt1"/>
                </a:solidFill>
                <a:latin typeface="Century Gothic"/>
                <a:ea typeface="Century Gothic"/>
                <a:cs typeface="Century Gothic"/>
                <a:sym typeface="Century Gothic"/>
              </a:rPr>
              <a:t>19-2020, 2020</a:t>
            </a:r>
            <a:r>
              <a:rPr lang="en-US" sz="4400" b="1" i="0" u="none" strike="noStrike" cap="none">
                <a:solidFill>
                  <a:schemeClr val="lt1"/>
                </a:solidFill>
                <a:latin typeface="Century Gothic"/>
                <a:ea typeface="Century Gothic"/>
                <a:cs typeface="Century Gothic"/>
                <a:sym typeface="Century Gothic"/>
              </a:rPr>
              <a:t>-2021)</a:t>
            </a:r>
            <a:endParaRPr sz="1400" b="0" i="0" u="none" strike="noStrike" cap="none">
              <a:solidFill>
                <a:srgbClr val="000000"/>
              </a:solidFill>
              <a:latin typeface="Arial"/>
              <a:ea typeface="Arial"/>
              <a:cs typeface="Arial"/>
              <a:sym typeface="Arial"/>
            </a:endParaRPr>
          </a:p>
        </p:txBody>
      </p:sp>
      <p:sp>
        <p:nvSpPr>
          <p:cNvPr id="98" name="Google Shape;98;p1"/>
          <p:cNvSpPr txBox="1"/>
          <p:nvPr/>
        </p:nvSpPr>
        <p:spPr>
          <a:xfrm>
            <a:off x="1082150" y="5563650"/>
            <a:ext cx="9618000" cy="30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2000"/>
              <a:buFont typeface="Arial"/>
              <a:buNone/>
            </a:pPr>
            <a:r>
              <a:rPr lang="en-US" sz="2000" b="0" i="0" u="none" strike="noStrike" cap="none">
                <a:solidFill>
                  <a:schemeClr val="lt1"/>
                </a:solidFill>
                <a:latin typeface="Quattrocento Sans"/>
                <a:ea typeface="Quattrocento Sans"/>
                <a:cs typeface="Quattrocento Sans"/>
                <a:sym typeface="Quattrocento Sans"/>
              </a:rPr>
              <a:t>Presenters: </a:t>
            </a:r>
            <a:r>
              <a:rPr lang="en-US" sz="2000">
                <a:solidFill>
                  <a:schemeClr val="lt1"/>
                </a:solidFill>
                <a:latin typeface="Quattrocento Sans"/>
                <a:ea typeface="Quattrocento Sans"/>
                <a:cs typeface="Quattrocento Sans"/>
                <a:sym typeface="Quattrocento Sans"/>
              </a:rPr>
              <a:t>Alexandra Baker, </a:t>
            </a:r>
            <a:r>
              <a:rPr lang="en-US" sz="2000" b="0" i="0" u="none" strike="noStrike" cap="none">
                <a:solidFill>
                  <a:schemeClr val="lt1"/>
                </a:solidFill>
                <a:latin typeface="Quattrocento Sans"/>
                <a:ea typeface="Quattrocento Sans"/>
                <a:cs typeface="Quattrocento Sans"/>
                <a:sym typeface="Quattrocento Sans"/>
              </a:rPr>
              <a:t>Ludan Zhang, Bryan Carro, Christine Li, Erika Gonzalez</a:t>
            </a:r>
            <a:endParaRPr sz="1400" b="0" i="0" u="none" strike="noStrike" cap="none">
              <a:solidFill>
                <a:srgbClr val="000000"/>
              </a:solidFill>
              <a:latin typeface="Arial"/>
              <a:ea typeface="Arial"/>
              <a:cs typeface="Arial"/>
              <a:sym typeface="Arial"/>
            </a:endParaRPr>
          </a:p>
        </p:txBody>
      </p:sp>
      <p:sp>
        <p:nvSpPr>
          <p:cNvPr id="99" name="Google Shape;99;p1"/>
          <p:cNvSpPr/>
          <p:nvPr/>
        </p:nvSpPr>
        <p:spPr>
          <a:xfrm>
            <a:off x="5657640" y="2479683"/>
            <a:ext cx="876722" cy="87672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0" name="Google Shape;100;p1"/>
          <p:cNvSpPr/>
          <p:nvPr/>
        </p:nvSpPr>
        <p:spPr>
          <a:xfrm>
            <a:off x="6043971" y="2565407"/>
            <a:ext cx="705274" cy="705272"/>
          </a:xfrm>
          <a:prstGeom prst="ellipse">
            <a:avLst/>
          </a:prstGeom>
          <a:solidFill>
            <a:srgbClr val="43CDD9">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1" name="Google Shape;101;p1"/>
          <p:cNvSpPr/>
          <p:nvPr/>
        </p:nvSpPr>
        <p:spPr>
          <a:xfrm>
            <a:off x="5442756" y="2565407"/>
            <a:ext cx="705274" cy="705272"/>
          </a:xfrm>
          <a:prstGeom prst="ellipse">
            <a:avLst/>
          </a:prstGeom>
          <a:solidFill>
            <a:srgbClr val="43CDD9">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27"/>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268" name="Google Shape;268;p27"/>
          <p:cNvSpPr txBox="1"/>
          <p:nvPr/>
        </p:nvSpPr>
        <p:spPr>
          <a:xfrm>
            <a:off x="11810999" y="6481175"/>
            <a:ext cx="3867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10</a:t>
            </a:r>
            <a:endParaRPr sz="1400" b="0" i="0" u="none" strike="noStrike" cap="none">
              <a:solidFill>
                <a:srgbClr val="000000"/>
              </a:solidFill>
              <a:latin typeface="Arial"/>
              <a:ea typeface="Arial"/>
              <a:cs typeface="Arial"/>
              <a:sym typeface="Arial"/>
            </a:endParaRPr>
          </a:p>
        </p:txBody>
      </p:sp>
      <p:grpSp>
        <p:nvGrpSpPr>
          <p:cNvPr id="269" name="Google Shape;269;p27"/>
          <p:cNvGrpSpPr/>
          <p:nvPr/>
        </p:nvGrpSpPr>
        <p:grpSpPr>
          <a:xfrm>
            <a:off x="726744" y="1032487"/>
            <a:ext cx="10738510" cy="2295695"/>
            <a:chOff x="867916" y="1153144"/>
            <a:chExt cx="10738510" cy="2295695"/>
          </a:xfrm>
        </p:grpSpPr>
        <p:grpSp>
          <p:nvGrpSpPr>
            <p:cNvPr id="270" name="Google Shape;270;p27"/>
            <p:cNvGrpSpPr/>
            <p:nvPr/>
          </p:nvGrpSpPr>
          <p:grpSpPr>
            <a:xfrm>
              <a:off x="867916" y="1185688"/>
              <a:ext cx="3352181" cy="2263151"/>
              <a:chOff x="867916" y="1185688"/>
              <a:chExt cx="3352181" cy="2263151"/>
            </a:xfrm>
          </p:grpSpPr>
          <p:sp>
            <p:nvSpPr>
              <p:cNvPr id="271" name="Google Shape;271;p27"/>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72" name="Google Shape;272;p27"/>
              <p:cNvGrpSpPr/>
              <p:nvPr/>
            </p:nvGrpSpPr>
            <p:grpSpPr>
              <a:xfrm>
                <a:off x="2451263" y="1185688"/>
                <a:ext cx="184969" cy="97433"/>
                <a:chOff x="3381245" y="3337126"/>
                <a:chExt cx="282594" cy="148859"/>
              </a:xfrm>
            </p:grpSpPr>
            <p:sp>
              <p:nvSpPr>
                <p:cNvPr id="273" name="Google Shape;273;p27"/>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4" name="Google Shape;274;p27"/>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75" name="Google Shape;275;p27"/>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grpSp>
          <p:nvGrpSpPr>
            <p:cNvPr id="276" name="Google Shape;276;p27"/>
            <p:cNvGrpSpPr/>
            <p:nvPr/>
          </p:nvGrpSpPr>
          <p:grpSpPr>
            <a:xfrm>
              <a:off x="4600620" y="1242641"/>
              <a:ext cx="3312642" cy="2204052"/>
              <a:chOff x="8000382" y="1242641"/>
              <a:chExt cx="3312642" cy="2204052"/>
            </a:xfrm>
          </p:grpSpPr>
          <p:sp>
            <p:nvSpPr>
              <p:cNvPr id="277" name="Google Shape;277;p27"/>
              <p:cNvSpPr/>
              <p:nvPr/>
            </p:nvSpPr>
            <p:spPr>
              <a:xfrm>
                <a:off x="8000382" y="1313352"/>
                <a:ext cx="3312642" cy="213334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78" name="Google Shape;278;p27"/>
              <p:cNvGrpSpPr/>
              <p:nvPr/>
            </p:nvGrpSpPr>
            <p:grpSpPr>
              <a:xfrm>
                <a:off x="9560765" y="1242641"/>
                <a:ext cx="191873" cy="58737"/>
                <a:chOff x="8245475" y="3925888"/>
                <a:chExt cx="233363" cy="71438"/>
              </a:xfrm>
            </p:grpSpPr>
            <p:sp>
              <p:nvSpPr>
                <p:cNvPr id="279" name="Google Shape;279;p27"/>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0" name="Google Shape;280;p27"/>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1" name="Google Shape;281;p27"/>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282" name="Google Shape;282;p27"/>
              <p:cNvSpPr txBox="1"/>
              <p:nvPr/>
            </p:nvSpPr>
            <p:spPr>
              <a:xfrm>
                <a:off x="10109435" y="1574753"/>
                <a:ext cx="500393"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83" name="Google Shape;283;p27"/>
            <p:cNvGrpSpPr/>
            <p:nvPr/>
          </p:nvGrpSpPr>
          <p:grpSpPr>
            <a:xfrm>
              <a:off x="8293784" y="1153144"/>
              <a:ext cx="3312642" cy="2293549"/>
              <a:chOff x="8594812" y="1153144"/>
              <a:chExt cx="3312642" cy="2293549"/>
            </a:xfrm>
          </p:grpSpPr>
          <p:sp>
            <p:nvSpPr>
              <p:cNvPr id="284" name="Google Shape;284;p27"/>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85" name="Google Shape;285;p27"/>
              <p:cNvGrpSpPr/>
              <p:nvPr/>
            </p:nvGrpSpPr>
            <p:grpSpPr>
              <a:xfrm>
                <a:off x="10080771" y="1153144"/>
                <a:ext cx="340788" cy="162023"/>
                <a:chOff x="4254500" y="2100263"/>
                <a:chExt cx="1906588" cy="906463"/>
              </a:xfrm>
            </p:grpSpPr>
            <p:sp>
              <p:nvSpPr>
                <p:cNvPr id="286" name="Google Shape;286;p27"/>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7" name="Google Shape;287;p27"/>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88" name="Google Shape;288;p27"/>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grpSp>
      <p:grpSp>
        <p:nvGrpSpPr>
          <p:cNvPr id="289" name="Google Shape;289;p27"/>
          <p:cNvGrpSpPr/>
          <p:nvPr/>
        </p:nvGrpSpPr>
        <p:grpSpPr>
          <a:xfrm>
            <a:off x="1936971" y="4253422"/>
            <a:ext cx="7453302" cy="1662075"/>
            <a:chOff x="867913" y="3748096"/>
            <a:chExt cx="10456171" cy="2332715"/>
          </a:xfrm>
        </p:grpSpPr>
        <p:sp>
          <p:nvSpPr>
            <p:cNvPr id="290" name="Google Shape;290;p27"/>
            <p:cNvSpPr/>
            <p:nvPr/>
          </p:nvSpPr>
          <p:spPr>
            <a:xfrm>
              <a:off x="6420243" y="3748096"/>
              <a:ext cx="4903841" cy="2332715"/>
            </a:xfrm>
            <a:prstGeom prst="rect">
              <a:avLst/>
            </a:prstGeom>
            <a:solidFill>
              <a:srgbClr val="CFCFCF">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91" name="Google Shape;291;p27"/>
            <p:cNvSpPr/>
            <p:nvPr/>
          </p:nvSpPr>
          <p:spPr>
            <a:xfrm>
              <a:off x="867913" y="3748096"/>
              <a:ext cx="4903841" cy="2332715"/>
            </a:xfrm>
            <a:prstGeom prst="rect">
              <a:avLst/>
            </a:prstGeom>
            <a:solidFill>
              <a:srgbClr val="CFCFCF">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92" name="Google Shape;292;p27"/>
          <p:cNvSpPr txBox="1"/>
          <p:nvPr/>
        </p:nvSpPr>
        <p:spPr>
          <a:xfrm>
            <a:off x="3155049" y="252619"/>
            <a:ext cx="5392603"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Cleaning Enrollment Data</a:t>
            </a:r>
            <a:endParaRPr sz="1400" b="0" i="0" u="none" strike="noStrike" cap="none">
              <a:solidFill>
                <a:srgbClr val="000000"/>
              </a:solidFill>
              <a:latin typeface="Arial"/>
              <a:ea typeface="Arial"/>
              <a:cs typeface="Arial"/>
              <a:sym typeface="Arial"/>
            </a:endParaRPr>
          </a:p>
        </p:txBody>
      </p:sp>
      <p:pic>
        <p:nvPicPr>
          <p:cNvPr id="293" name="Google Shape;293;p27"/>
          <p:cNvPicPr preferRelativeResize="0"/>
          <p:nvPr/>
        </p:nvPicPr>
        <p:blipFill rotWithShape="1">
          <a:blip r:embed="rId3">
            <a:alphaModFix/>
          </a:blip>
          <a:srcRect/>
          <a:stretch/>
        </p:blipFill>
        <p:spPr>
          <a:xfrm>
            <a:off x="376238" y="2134296"/>
            <a:ext cx="4581525" cy="3257550"/>
          </a:xfrm>
          <a:prstGeom prst="rect">
            <a:avLst/>
          </a:prstGeom>
          <a:noFill/>
          <a:ln>
            <a:noFill/>
          </a:ln>
        </p:spPr>
      </p:pic>
      <p:pic>
        <p:nvPicPr>
          <p:cNvPr id="294" name="Google Shape;294;p27"/>
          <p:cNvPicPr preferRelativeResize="0"/>
          <p:nvPr/>
        </p:nvPicPr>
        <p:blipFill rotWithShape="1">
          <a:blip r:embed="rId4">
            <a:alphaModFix/>
          </a:blip>
          <a:srcRect/>
          <a:stretch/>
        </p:blipFill>
        <p:spPr>
          <a:xfrm>
            <a:off x="5356611" y="2130462"/>
            <a:ext cx="6696075" cy="33147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gfbcdc11262_1_8"/>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300" name="Google Shape;300;gfbcdc11262_1_8"/>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301" name="Google Shape;301;gfbcdc11262_1_8"/>
          <p:cNvGrpSpPr/>
          <p:nvPr/>
        </p:nvGrpSpPr>
        <p:grpSpPr>
          <a:xfrm>
            <a:off x="2757695" y="1626910"/>
            <a:ext cx="6676626" cy="3604005"/>
            <a:chOff x="2162629" y="1305681"/>
            <a:chExt cx="7866886" cy="4246500"/>
          </a:xfrm>
        </p:grpSpPr>
        <p:sp>
          <p:nvSpPr>
            <p:cNvPr id="302" name="Google Shape;302;gfbcdc11262_1_8"/>
            <p:cNvSpPr/>
            <p:nvPr/>
          </p:nvSpPr>
          <p:spPr>
            <a:xfrm>
              <a:off x="5782715"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3" name="Google Shape;303;gfbcdc11262_1_8"/>
            <p:cNvSpPr/>
            <p:nvPr/>
          </p:nvSpPr>
          <p:spPr>
            <a:xfrm>
              <a:off x="2162629"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304" name="Google Shape;304;gfbcdc11262_1_8"/>
          <p:cNvSpPr/>
          <p:nvPr/>
        </p:nvSpPr>
        <p:spPr>
          <a:xfrm>
            <a:off x="3456507" y="789512"/>
            <a:ext cx="5279100" cy="527910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5" name="Google Shape;305;gfbcdc11262_1_8"/>
          <p:cNvSpPr/>
          <p:nvPr/>
        </p:nvSpPr>
        <p:spPr>
          <a:xfrm>
            <a:off x="3879010" y="1212017"/>
            <a:ext cx="4434000" cy="4434000"/>
          </a:xfrm>
          <a:prstGeom prst="ellipse">
            <a:avLst/>
          </a:prstGeom>
          <a:solidFill>
            <a:schemeClr val="lt1">
              <a:alpha val="294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06" name="Google Shape;306;gfbcdc11262_1_8"/>
          <p:cNvSpPr txBox="1"/>
          <p:nvPr/>
        </p:nvSpPr>
        <p:spPr>
          <a:xfrm>
            <a:off x="3879000" y="2663700"/>
            <a:ext cx="4525500" cy="147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Enrollment Demographics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11"/>
          <p:cNvSpPr/>
          <p:nvPr/>
        </p:nvSpPr>
        <p:spPr>
          <a:xfrm>
            <a:off x="0" y="0"/>
            <a:ext cx="12192000" cy="1949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12" name="Google Shape;312;p11"/>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13" name="Google Shape;313;p11"/>
          <p:cNvSpPr txBox="1"/>
          <p:nvPr/>
        </p:nvSpPr>
        <p:spPr>
          <a:xfrm>
            <a:off x="11857440" y="6481180"/>
            <a:ext cx="39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314" name="Google Shape;314;p11"/>
          <p:cNvSpPr txBox="1"/>
          <p:nvPr/>
        </p:nvSpPr>
        <p:spPr>
          <a:xfrm>
            <a:off x="107526" y="910700"/>
            <a:ext cx="7725300" cy="646500"/>
          </a:xfrm>
          <a:prstGeom prst="rect">
            <a:avLst/>
          </a:prstGeom>
          <a:noFill/>
          <a:ln>
            <a:noFill/>
          </a:ln>
        </p:spPr>
        <p:txBody>
          <a:bodyPr spcFirstLastPara="1" wrap="square" lIns="0" tIns="0" rIns="0" bIns="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Quattrocento Sans"/>
                <a:ea typeface="Quattrocento Sans"/>
                <a:cs typeface="Quattrocento Sans"/>
                <a:sym typeface="Quattrocento Sans"/>
              </a:rPr>
              <a:t>Reduced Columns and added a percent column to get percentage of how many students enrolled in 2020-2021</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Quattrocento Sans"/>
                <a:ea typeface="Quattrocento Sans"/>
                <a:cs typeface="Quattrocento Sans"/>
                <a:sym typeface="Quattrocento Sans"/>
              </a:rPr>
              <a:t>Graph per county shows that there was no significant change in enrollment per year</a:t>
            </a:r>
            <a:endParaRPr sz="1400" b="0" i="0" u="none" strike="noStrike" cap="none">
              <a:solidFill>
                <a:srgbClr val="000000"/>
              </a:solidFill>
              <a:latin typeface="Arial"/>
              <a:ea typeface="Arial"/>
              <a:cs typeface="Arial"/>
              <a:sym typeface="Arial"/>
            </a:endParaRPr>
          </a:p>
        </p:txBody>
      </p:sp>
      <p:sp>
        <p:nvSpPr>
          <p:cNvPr id="315" name="Google Shape;315;p11"/>
          <p:cNvSpPr txBox="1"/>
          <p:nvPr/>
        </p:nvSpPr>
        <p:spPr>
          <a:xfrm>
            <a:off x="198721" y="142096"/>
            <a:ext cx="30018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entury Gothic"/>
                <a:ea typeface="Century Gothic"/>
                <a:cs typeface="Century Gothic"/>
                <a:sym typeface="Century Gothic"/>
              </a:rPr>
              <a:t>Foster Care</a:t>
            </a:r>
            <a:endParaRPr sz="1400" b="0" i="0" u="none" strike="noStrike" cap="none">
              <a:solidFill>
                <a:srgbClr val="000000"/>
              </a:solidFill>
              <a:latin typeface="Arial"/>
              <a:ea typeface="Arial"/>
              <a:cs typeface="Arial"/>
              <a:sym typeface="Arial"/>
            </a:endParaRPr>
          </a:p>
        </p:txBody>
      </p:sp>
      <p:cxnSp>
        <p:nvCxnSpPr>
          <p:cNvPr id="316" name="Google Shape;316;p11"/>
          <p:cNvCxnSpPr/>
          <p:nvPr/>
        </p:nvCxnSpPr>
        <p:spPr>
          <a:xfrm>
            <a:off x="198736" y="772704"/>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317" name="Google Shape;317;p11"/>
          <p:cNvGrpSpPr/>
          <p:nvPr/>
        </p:nvGrpSpPr>
        <p:grpSpPr>
          <a:xfrm>
            <a:off x="8881068" y="3621085"/>
            <a:ext cx="414478" cy="197058"/>
            <a:chOff x="4254500" y="2100263"/>
            <a:chExt cx="1906588" cy="906463"/>
          </a:xfrm>
        </p:grpSpPr>
        <p:sp>
          <p:nvSpPr>
            <p:cNvPr id="318" name="Google Shape;318;p11"/>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19" name="Google Shape;319;p11"/>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20" name="Google Shape;320;p11"/>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21" name="Google Shape;321;p11"/>
          <p:cNvPicPr preferRelativeResize="0"/>
          <p:nvPr/>
        </p:nvPicPr>
        <p:blipFill rotWithShape="1">
          <a:blip r:embed="rId3">
            <a:alphaModFix/>
          </a:blip>
          <a:srcRect/>
          <a:stretch/>
        </p:blipFill>
        <p:spPr>
          <a:xfrm>
            <a:off x="1096575" y="1961877"/>
            <a:ext cx="9998859" cy="48392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Google Shape;326;g1022a9acd81_0_155"/>
          <p:cNvSpPr/>
          <p:nvPr/>
        </p:nvSpPr>
        <p:spPr>
          <a:xfrm>
            <a:off x="68000" y="-918175"/>
            <a:ext cx="12123900" cy="27318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27" name="Google Shape;327;g1022a9acd81_0_155"/>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28" name="Google Shape;328;g1022a9acd81_0_155"/>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
        <p:nvSpPr>
          <p:cNvPr id="329" name="Google Shape;329;g1022a9acd81_0_155"/>
          <p:cNvSpPr txBox="1"/>
          <p:nvPr/>
        </p:nvSpPr>
        <p:spPr>
          <a:xfrm>
            <a:off x="220870" y="934050"/>
            <a:ext cx="7589400" cy="646500"/>
          </a:xfrm>
          <a:prstGeom prst="rect">
            <a:avLst/>
          </a:prstGeom>
          <a:noFill/>
          <a:ln>
            <a:noFill/>
          </a:ln>
        </p:spPr>
        <p:txBody>
          <a:bodyPr spcFirstLastPara="1" wrap="square" lIns="0" tIns="0" rIns="0" bIns="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Quattrocento Sans"/>
                <a:ea typeface="Quattrocento Sans"/>
                <a:cs typeface="Quattrocento Sans"/>
                <a:sym typeface="Quattrocento Sans"/>
              </a:rPr>
              <a:t>Reduced Columns and added a percent column to get percentage of how many students enrolled in 2020-2021</a:t>
            </a:r>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Quattrocento Sans"/>
                <a:ea typeface="Quattrocento Sans"/>
                <a:cs typeface="Quattrocento Sans"/>
                <a:sym typeface="Quattrocento Sans"/>
              </a:rPr>
              <a:t>Graph per county shows that there was no significant change in enrollment per year</a:t>
            </a:r>
            <a:endParaRPr sz="1400" b="0" i="0" u="none" strike="noStrike" cap="none">
              <a:solidFill>
                <a:srgbClr val="000000"/>
              </a:solidFill>
              <a:latin typeface="Arial"/>
              <a:ea typeface="Arial"/>
              <a:cs typeface="Arial"/>
              <a:sym typeface="Arial"/>
            </a:endParaRPr>
          </a:p>
        </p:txBody>
      </p:sp>
      <p:sp>
        <p:nvSpPr>
          <p:cNvPr id="330" name="Google Shape;330;g1022a9acd81_0_155"/>
          <p:cNvSpPr txBox="1"/>
          <p:nvPr/>
        </p:nvSpPr>
        <p:spPr>
          <a:xfrm>
            <a:off x="487721" y="228596"/>
            <a:ext cx="30018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entury Gothic"/>
                <a:ea typeface="Century Gothic"/>
                <a:cs typeface="Century Gothic"/>
                <a:sym typeface="Century Gothic"/>
              </a:rPr>
              <a:t>Foster Care</a:t>
            </a:r>
            <a:endParaRPr sz="1400" b="0" i="0" u="none" strike="noStrike" cap="none">
              <a:solidFill>
                <a:srgbClr val="000000"/>
              </a:solidFill>
              <a:latin typeface="Arial"/>
              <a:ea typeface="Arial"/>
              <a:cs typeface="Arial"/>
              <a:sym typeface="Arial"/>
            </a:endParaRPr>
          </a:p>
        </p:txBody>
      </p:sp>
      <p:cxnSp>
        <p:nvCxnSpPr>
          <p:cNvPr id="331" name="Google Shape;331;g1022a9acd81_0_155"/>
          <p:cNvCxnSpPr/>
          <p:nvPr/>
        </p:nvCxnSpPr>
        <p:spPr>
          <a:xfrm rot="10800000" flipH="1">
            <a:off x="487736" y="793604"/>
            <a:ext cx="1638000" cy="1800"/>
          </a:xfrm>
          <a:prstGeom prst="straightConnector1">
            <a:avLst/>
          </a:prstGeom>
          <a:noFill/>
          <a:ln w="9525" cap="flat" cmpd="sng">
            <a:solidFill>
              <a:schemeClr val="lt1"/>
            </a:solidFill>
            <a:prstDash val="solid"/>
            <a:miter lim="800000"/>
            <a:headEnd type="none" w="sm" len="sm"/>
            <a:tailEnd type="none" w="sm" len="sm"/>
          </a:ln>
        </p:spPr>
      </p:cxnSp>
      <p:grpSp>
        <p:nvGrpSpPr>
          <p:cNvPr id="332" name="Google Shape;332;g1022a9acd81_0_155"/>
          <p:cNvGrpSpPr/>
          <p:nvPr/>
        </p:nvGrpSpPr>
        <p:grpSpPr>
          <a:xfrm>
            <a:off x="8881099" y="3621101"/>
            <a:ext cx="414492" cy="197065"/>
            <a:chOff x="4254500" y="2100263"/>
            <a:chExt cx="1906586" cy="906463"/>
          </a:xfrm>
        </p:grpSpPr>
        <p:sp>
          <p:nvSpPr>
            <p:cNvPr id="333" name="Google Shape;333;g1022a9acd81_0_155"/>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4" name="Google Shape;334;g1022a9acd81_0_15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35" name="Google Shape;335;g1022a9acd81_0_15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36" name="Google Shape;336;g1022a9acd81_0_155"/>
          <p:cNvPicPr preferRelativeResize="0"/>
          <p:nvPr/>
        </p:nvPicPr>
        <p:blipFill>
          <a:blip r:embed="rId3">
            <a:alphaModFix/>
          </a:blip>
          <a:stretch>
            <a:fillRect/>
          </a:stretch>
        </p:blipFill>
        <p:spPr>
          <a:xfrm>
            <a:off x="1936825" y="1935513"/>
            <a:ext cx="8386243" cy="489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28"/>
          <p:cNvSpPr/>
          <p:nvPr/>
        </p:nvSpPr>
        <p:spPr>
          <a:xfrm>
            <a:off x="0" y="-2375400"/>
            <a:ext cx="12192000" cy="42459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42" name="Google Shape;342;p28"/>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43" name="Google Shape;343;p28"/>
          <p:cNvSpPr txBox="1"/>
          <p:nvPr/>
        </p:nvSpPr>
        <p:spPr>
          <a:xfrm>
            <a:off x="11857440" y="6481180"/>
            <a:ext cx="390492"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sp>
        <p:nvSpPr>
          <p:cNvPr id="344" name="Google Shape;344;p28"/>
          <p:cNvSpPr txBox="1"/>
          <p:nvPr/>
        </p:nvSpPr>
        <p:spPr>
          <a:xfrm>
            <a:off x="90975" y="886075"/>
            <a:ext cx="7957200" cy="738900"/>
          </a:xfrm>
          <a:prstGeom prst="rect">
            <a:avLst/>
          </a:prstGeom>
          <a:noFill/>
          <a:ln>
            <a:noFill/>
          </a:ln>
        </p:spPr>
        <p:txBody>
          <a:bodyPr spcFirstLastPara="1" wrap="square" lIns="0" tIns="0" rIns="0" bIns="0" anchor="t" anchorCtr="0">
            <a:spAutoFit/>
          </a:bodyPr>
          <a:lstStyle/>
          <a:p>
            <a:pPr marL="285750" marR="0" lvl="0" indent="-298450" algn="l" rtl="0">
              <a:lnSpc>
                <a:spcPct val="100000"/>
              </a:lnSpc>
              <a:spcBef>
                <a:spcPts val="0"/>
              </a:spcBef>
              <a:spcAft>
                <a:spcPts val="0"/>
              </a:spcAft>
              <a:buClr>
                <a:srgbClr val="000000"/>
              </a:buClr>
              <a:buSzPts val="1600"/>
              <a:buFont typeface="Arial"/>
              <a:buChar char="•"/>
            </a:pPr>
            <a:r>
              <a:rPr lang="en-US" sz="1600" b="0" i="0" u="none" strike="noStrike" cap="none">
                <a:solidFill>
                  <a:schemeClr val="lt1"/>
                </a:solidFill>
                <a:latin typeface="Quattrocento Sans"/>
                <a:ea typeface="Quattrocento Sans"/>
                <a:cs typeface="Quattrocento Sans"/>
                <a:sym typeface="Quattrocento Sans"/>
              </a:rPr>
              <a:t>Followed the same process as with the Foster Care data</a:t>
            </a:r>
            <a:endParaRPr sz="1600"/>
          </a:p>
          <a:p>
            <a:pPr marL="285750" marR="0" lvl="0" indent="-285750" algn="l" rtl="0">
              <a:lnSpc>
                <a:spcPct val="100000"/>
              </a:lnSpc>
              <a:spcBef>
                <a:spcPts val="0"/>
              </a:spcBef>
              <a:spcAft>
                <a:spcPts val="0"/>
              </a:spcAft>
              <a:buClr>
                <a:srgbClr val="000000"/>
              </a:buClr>
              <a:buSzPts val="1400"/>
              <a:buFont typeface="Arial"/>
              <a:buChar char="•"/>
            </a:pPr>
            <a:r>
              <a:rPr lang="en-US" sz="1600" b="0" i="0" u="none" strike="noStrike" cap="none">
                <a:solidFill>
                  <a:schemeClr val="lt1"/>
                </a:solidFill>
                <a:latin typeface="Quattrocento Sans"/>
                <a:ea typeface="Quattrocento Sans"/>
                <a:cs typeface="Quattrocento Sans"/>
                <a:sym typeface="Quattrocento Sans"/>
              </a:rPr>
              <a:t>The graph also indicated no significant changes except between Riverside and San </a:t>
            </a:r>
            <a:r>
              <a:rPr lang="en-US" sz="1600">
                <a:solidFill>
                  <a:schemeClr val="lt1"/>
                </a:solidFill>
                <a:latin typeface="Quattrocento Sans"/>
                <a:ea typeface="Quattrocento Sans"/>
                <a:cs typeface="Quattrocento Sans"/>
                <a:sym typeface="Quattrocento Sans"/>
              </a:rPr>
              <a:t>Bernardino</a:t>
            </a:r>
            <a:r>
              <a:rPr lang="en-US" sz="1600" b="0" i="0" u="none" strike="noStrike" cap="none">
                <a:solidFill>
                  <a:schemeClr val="lt1"/>
                </a:solidFill>
                <a:latin typeface="Quattrocento Sans"/>
                <a:ea typeface="Quattrocento Sans"/>
                <a:cs typeface="Quattrocento Sans"/>
                <a:sym typeface="Quattrocento Sans"/>
              </a:rPr>
              <a:t> Count</a:t>
            </a:r>
            <a:r>
              <a:rPr lang="en-US" sz="1400" b="0" i="0" u="none" strike="noStrike" cap="none">
                <a:solidFill>
                  <a:schemeClr val="lt1"/>
                </a:solidFill>
                <a:latin typeface="Quattrocento Sans"/>
                <a:ea typeface="Quattrocento Sans"/>
                <a:cs typeface="Quattrocento Sans"/>
                <a:sym typeface="Quattrocento Sans"/>
              </a:rPr>
              <a:t>y</a:t>
            </a:r>
            <a:endParaRPr sz="1400" b="0" i="0" u="none" strike="noStrike" cap="none">
              <a:solidFill>
                <a:srgbClr val="000000"/>
              </a:solidFill>
              <a:latin typeface="Arial"/>
              <a:ea typeface="Arial"/>
              <a:cs typeface="Arial"/>
              <a:sym typeface="Arial"/>
            </a:endParaRPr>
          </a:p>
        </p:txBody>
      </p:sp>
      <p:sp>
        <p:nvSpPr>
          <p:cNvPr id="345" name="Google Shape;345;p28"/>
          <p:cNvSpPr txBox="1"/>
          <p:nvPr/>
        </p:nvSpPr>
        <p:spPr>
          <a:xfrm>
            <a:off x="165120" y="51421"/>
            <a:ext cx="34485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i="0" u="none" strike="noStrike" cap="none">
                <a:solidFill>
                  <a:srgbClr val="FFFFFF"/>
                </a:solidFill>
                <a:latin typeface="Century Gothic"/>
                <a:ea typeface="Century Gothic"/>
                <a:cs typeface="Century Gothic"/>
                <a:sym typeface="Century Gothic"/>
              </a:rPr>
              <a:t>Migrant Students</a:t>
            </a:r>
            <a:endParaRPr sz="1400" b="0" i="0" u="none" strike="noStrike" cap="none">
              <a:solidFill>
                <a:srgbClr val="000000"/>
              </a:solidFill>
              <a:latin typeface="Arial"/>
              <a:ea typeface="Arial"/>
              <a:cs typeface="Arial"/>
              <a:sym typeface="Arial"/>
            </a:endParaRPr>
          </a:p>
        </p:txBody>
      </p:sp>
      <p:cxnSp>
        <p:nvCxnSpPr>
          <p:cNvPr id="346" name="Google Shape;346;p28"/>
          <p:cNvCxnSpPr/>
          <p:nvPr/>
        </p:nvCxnSpPr>
        <p:spPr>
          <a:xfrm rot="10800000" flipH="1">
            <a:off x="90986" y="702754"/>
            <a:ext cx="2448300" cy="24600"/>
          </a:xfrm>
          <a:prstGeom prst="straightConnector1">
            <a:avLst/>
          </a:prstGeom>
          <a:noFill/>
          <a:ln w="9525" cap="flat" cmpd="sng">
            <a:solidFill>
              <a:schemeClr val="lt1"/>
            </a:solidFill>
            <a:prstDash val="solid"/>
            <a:miter lim="800000"/>
            <a:headEnd type="none" w="sm" len="sm"/>
            <a:tailEnd type="none" w="sm" len="sm"/>
          </a:ln>
        </p:spPr>
      </p:cxnSp>
      <p:grpSp>
        <p:nvGrpSpPr>
          <p:cNvPr id="347" name="Google Shape;347;p28"/>
          <p:cNvGrpSpPr/>
          <p:nvPr/>
        </p:nvGrpSpPr>
        <p:grpSpPr>
          <a:xfrm>
            <a:off x="8881068" y="3621085"/>
            <a:ext cx="414478" cy="197058"/>
            <a:chOff x="4254500" y="2100263"/>
            <a:chExt cx="1906588" cy="906463"/>
          </a:xfrm>
        </p:grpSpPr>
        <p:sp>
          <p:nvSpPr>
            <p:cNvPr id="348" name="Google Shape;348;p28"/>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49" name="Google Shape;349;p28"/>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50" name="Google Shape;350;p28"/>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51" name="Google Shape;351;p28"/>
          <p:cNvPicPr preferRelativeResize="0"/>
          <p:nvPr/>
        </p:nvPicPr>
        <p:blipFill>
          <a:blip r:embed="rId3">
            <a:alphaModFix/>
          </a:blip>
          <a:stretch>
            <a:fillRect/>
          </a:stretch>
        </p:blipFill>
        <p:spPr>
          <a:xfrm>
            <a:off x="1636265" y="1961362"/>
            <a:ext cx="8919461" cy="520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gfba82f395c_0_36"/>
          <p:cNvSpPr/>
          <p:nvPr/>
        </p:nvSpPr>
        <p:spPr>
          <a:xfrm>
            <a:off x="0" y="0"/>
            <a:ext cx="12140400" cy="17910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57" name="Google Shape;357;gfba82f395c_0_36"/>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58" name="Google Shape;358;gfba82f395c_0_36"/>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5</a:t>
            </a:r>
            <a:endParaRPr sz="1400" b="0" i="0" u="none" strike="noStrike" cap="none">
              <a:solidFill>
                <a:srgbClr val="000000"/>
              </a:solidFill>
              <a:latin typeface="Arial"/>
              <a:ea typeface="Arial"/>
              <a:cs typeface="Arial"/>
              <a:sym typeface="Arial"/>
            </a:endParaRPr>
          </a:p>
        </p:txBody>
      </p:sp>
      <p:sp>
        <p:nvSpPr>
          <p:cNvPr id="359" name="Google Shape;359;gfba82f395c_0_36"/>
          <p:cNvSpPr txBox="1"/>
          <p:nvPr/>
        </p:nvSpPr>
        <p:spPr>
          <a:xfrm>
            <a:off x="56975" y="826175"/>
            <a:ext cx="9585300" cy="554100"/>
          </a:xfrm>
          <a:prstGeom prst="rect">
            <a:avLst/>
          </a:prstGeom>
          <a:noFill/>
          <a:ln>
            <a:noFill/>
          </a:ln>
        </p:spPr>
        <p:txBody>
          <a:bodyPr spcFirstLastPara="1" wrap="square" lIns="0" tIns="0" rIns="0" bIns="0" anchor="t" anchorCtr="0">
            <a:spAutoFit/>
          </a:bodyPr>
          <a:lstStyle/>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Percentages by race, total of all counties (pie charts)</a:t>
            </a:r>
            <a:endParaRPr sz="1800">
              <a:solidFill>
                <a:schemeClr val="lt1"/>
              </a:solidFill>
              <a:latin typeface="Quattrocento Sans"/>
              <a:ea typeface="Quattrocento Sans"/>
              <a:cs typeface="Quattrocento Sans"/>
              <a:sym typeface="Quattrocento Sans"/>
            </a:endParaRPr>
          </a:p>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 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360" name="Google Shape;360;gfba82f395c_0_36"/>
          <p:cNvSpPr txBox="1"/>
          <p:nvPr/>
        </p:nvSpPr>
        <p:spPr>
          <a:xfrm>
            <a:off x="181670" y="118196"/>
            <a:ext cx="3448500" cy="538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500" b="1">
                <a:solidFill>
                  <a:srgbClr val="FFFFFF"/>
                </a:solidFill>
                <a:latin typeface="Century Gothic"/>
                <a:ea typeface="Century Gothic"/>
                <a:cs typeface="Century Gothic"/>
                <a:sym typeface="Century Gothic"/>
              </a:rPr>
              <a:t>Race/Ethnicity</a:t>
            </a:r>
            <a:endParaRPr sz="1700" b="0" i="0" u="none" strike="noStrike" cap="none">
              <a:solidFill>
                <a:srgbClr val="000000"/>
              </a:solidFill>
              <a:latin typeface="Arial"/>
              <a:ea typeface="Arial"/>
              <a:cs typeface="Arial"/>
              <a:sym typeface="Arial"/>
            </a:endParaRPr>
          </a:p>
        </p:txBody>
      </p:sp>
      <p:cxnSp>
        <p:nvCxnSpPr>
          <p:cNvPr id="361" name="Google Shape;361;gfba82f395c_0_36"/>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362" name="Google Shape;362;gfba82f395c_0_36"/>
          <p:cNvGrpSpPr/>
          <p:nvPr/>
        </p:nvGrpSpPr>
        <p:grpSpPr>
          <a:xfrm>
            <a:off x="8881099" y="3621101"/>
            <a:ext cx="414492" cy="197065"/>
            <a:chOff x="4254500" y="2100263"/>
            <a:chExt cx="1906586" cy="906463"/>
          </a:xfrm>
        </p:grpSpPr>
        <p:sp>
          <p:nvSpPr>
            <p:cNvPr id="363" name="Google Shape;363;gfba82f395c_0_36"/>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4" name="Google Shape;364;gfba82f395c_0_3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65" name="Google Shape;365;gfba82f395c_0_3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66" name="Google Shape;366;gfba82f395c_0_36"/>
          <p:cNvPicPr preferRelativeResize="0"/>
          <p:nvPr/>
        </p:nvPicPr>
        <p:blipFill>
          <a:blip r:embed="rId3">
            <a:alphaModFix/>
          </a:blip>
          <a:stretch>
            <a:fillRect/>
          </a:stretch>
        </p:blipFill>
        <p:spPr>
          <a:xfrm>
            <a:off x="959938" y="1791000"/>
            <a:ext cx="9979030" cy="5067000"/>
          </a:xfrm>
          <a:prstGeom prst="rect">
            <a:avLst/>
          </a:prstGeom>
          <a:noFill/>
          <a:ln>
            <a:noFill/>
          </a:ln>
        </p:spPr>
      </p:pic>
      <p:sp>
        <p:nvSpPr>
          <p:cNvPr id="367" name="Google Shape;367;gfba82f395c_0_36"/>
          <p:cNvSpPr/>
          <p:nvPr/>
        </p:nvSpPr>
        <p:spPr>
          <a:xfrm>
            <a:off x="9894625" y="6365675"/>
            <a:ext cx="1306800" cy="538800"/>
          </a:xfrm>
          <a:prstGeom prst="donut">
            <a:avLst>
              <a:gd name="adj" fmla="val 21364"/>
            </a:avLst>
          </a:prstGeom>
          <a:solidFill>
            <a:srgbClr val="3876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gfba82f395c_0_53"/>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73" name="Google Shape;373;gfba82f395c_0_53"/>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6</a:t>
            </a:r>
            <a:endParaRPr sz="1400" b="0" i="0" u="none" strike="noStrike" cap="none">
              <a:solidFill>
                <a:srgbClr val="000000"/>
              </a:solidFill>
              <a:latin typeface="Arial"/>
              <a:ea typeface="Arial"/>
              <a:cs typeface="Arial"/>
              <a:sym typeface="Arial"/>
            </a:endParaRPr>
          </a:p>
        </p:txBody>
      </p:sp>
      <p:grpSp>
        <p:nvGrpSpPr>
          <p:cNvPr id="374" name="Google Shape;374;gfba82f395c_0_53"/>
          <p:cNvGrpSpPr/>
          <p:nvPr/>
        </p:nvGrpSpPr>
        <p:grpSpPr>
          <a:xfrm>
            <a:off x="8881099" y="3621101"/>
            <a:ext cx="414492" cy="197065"/>
            <a:chOff x="4254500" y="2100263"/>
            <a:chExt cx="1906586" cy="906463"/>
          </a:xfrm>
        </p:grpSpPr>
        <p:sp>
          <p:nvSpPr>
            <p:cNvPr id="375" name="Google Shape;375;gfba82f395c_0_5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6" name="Google Shape;376;gfba82f395c_0_5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77" name="Google Shape;377;gfba82f395c_0_5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78" name="Google Shape;378;gfba82f395c_0_53"/>
          <p:cNvPicPr preferRelativeResize="0"/>
          <p:nvPr/>
        </p:nvPicPr>
        <p:blipFill>
          <a:blip r:embed="rId3">
            <a:alphaModFix/>
          </a:blip>
          <a:stretch>
            <a:fillRect/>
          </a:stretch>
        </p:blipFill>
        <p:spPr>
          <a:xfrm>
            <a:off x="76200" y="103150"/>
            <a:ext cx="12115799" cy="669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gfba82f395c_0_0"/>
          <p:cNvSpPr/>
          <p:nvPr/>
        </p:nvSpPr>
        <p:spPr>
          <a:xfrm>
            <a:off x="0" y="0"/>
            <a:ext cx="6096000" cy="68580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84" name="Google Shape;384;gfba82f395c_0_0"/>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385" name="Google Shape;385;gfba82f395c_0_0"/>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386" name="Google Shape;386;gfba82f395c_0_0"/>
          <p:cNvSpPr txBox="1"/>
          <p:nvPr/>
        </p:nvSpPr>
        <p:spPr>
          <a:xfrm>
            <a:off x="579295" y="2294096"/>
            <a:ext cx="3448500" cy="14778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Race</a:t>
            </a:r>
            <a:endParaRPr sz="3200" b="1">
              <a:solidFill>
                <a:srgbClr val="FFFFFF"/>
              </a:solidFill>
              <a:latin typeface="Century Gothic"/>
              <a:ea typeface="Century Gothic"/>
              <a:cs typeface="Century Gothic"/>
              <a:sym typeface="Century Gothic"/>
            </a:endParaRPr>
          </a:p>
          <a:p>
            <a:pPr marL="0" marR="0" lvl="0" indent="45720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&amp;</a:t>
            </a:r>
            <a:endParaRPr sz="32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Ethnicity</a:t>
            </a:r>
            <a:endParaRPr sz="1400" b="0" i="0" u="none" strike="noStrike" cap="none">
              <a:solidFill>
                <a:srgbClr val="000000"/>
              </a:solidFill>
              <a:latin typeface="Arial"/>
              <a:ea typeface="Arial"/>
              <a:cs typeface="Arial"/>
              <a:sym typeface="Arial"/>
            </a:endParaRPr>
          </a:p>
        </p:txBody>
      </p:sp>
      <p:cxnSp>
        <p:nvCxnSpPr>
          <p:cNvPr id="387" name="Google Shape;387;gfba82f395c_0_0"/>
          <p:cNvCxnSpPr/>
          <p:nvPr/>
        </p:nvCxnSpPr>
        <p:spPr>
          <a:xfrm>
            <a:off x="579311" y="406497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388" name="Google Shape;388;gfba82f395c_0_0"/>
          <p:cNvGrpSpPr/>
          <p:nvPr/>
        </p:nvGrpSpPr>
        <p:grpSpPr>
          <a:xfrm>
            <a:off x="8881099" y="3621101"/>
            <a:ext cx="414492" cy="197065"/>
            <a:chOff x="4254500" y="2100263"/>
            <a:chExt cx="1906586" cy="906463"/>
          </a:xfrm>
        </p:grpSpPr>
        <p:sp>
          <p:nvSpPr>
            <p:cNvPr id="389" name="Google Shape;389;gfba82f395c_0_0"/>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0" name="Google Shape;390;gfba82f395c_0_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391" name="Google Shape;391;gfba82f395c_0_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392" name="Google Shape;392;gfba82f395c_0_0"/>
          <p:cNvPicPr preferRelativeResize="0"/>
          <p:nvPr/>
        </p:nvPicPr>
        <p:blipFill>
          <a:blip r:embed="rId3">
            <a:alphaModFix/>
          </a:blip>
          <a:stretch>
            <a:fillRect/>
          </a:stretch>
        </p:blipFill>
        <p:spPr>
          <a:xfrm>
            <a:off x="2519275" y="0"/>
            <a:ext cx="10092774" cy="6858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pic>
        <p:nvPicPr>
          <p:cNvPr id="397" name="Google Shape;397;gfba82f395c_0_16"/>
          <p:cNvPicPr preferRelativeResize="0"/>
          <p:nvPr/>
        </p:nvPicPr>
        <p:blipFill>
          <a:blip r:embed="rId3">
            <a:alphaModFix/>
          </a:blip>
          <a:stretch>
            <a:fillRect/>
          </a:stretch>
        </p:blipFill>
        <p:spPr>
          <a:xfrm>
            <a:off x="0" y="2262725"/>
            <a:ext cx="12192001" cy="920574"/>
          </a:xfrm>
          <a:prstGeom prst="rect">
            <a:avLst/>
          </a:prstGeom>
          <a:noFill/>
          <a:ln>
            <a:noFill/>
          </a:ln>
        </p:spPr>
      </p:pic>
      <p:sp>
        <p:nvSpPr>
          <p:cNvPr id="398" name="Google Shape;398;gfba82f395c_0_16"/>
          <p:cNvSpPr/>
          <p:nvPr/>
        </p:nvSpPr>
        <p:spPr>
          <a:xfrm>
            <a:off x="0" y="0"/>
            <a:ext cx="12192000" cy="18249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399" name="Google Shape;399;gfba82f395c_0_16"/>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00" name="Google Shape;400;gfba82f395c_0_16"/>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401" name="Google Shape;401;gfba82f395c_0_16"/>
          <p:cNvSpPr txBox="1"/>
          <p:nvPr/>
        </p:nvSpPr>
        <p:spPr>
          <a:xfrm>
            <a:off x="0" y="894288"/>
            <a:ext cx="5684400" cy="615600"/>
          </a:xfrm>
          <a:prstGeom prst="rect">
            <a:avLst/>
          </a:prstGeom>
          <a:noFill/>
          <a:ln>
            <a:noFill/>
          </a:ln>
        </p:spPr>
        <p:txBody>
          <a:bodyPr spcFirstLastPara="1" wrap="square" lIns="0" tIns="0" rIns="0" bIns="0" anchor="t" anchorCtr="0">
            <a:spAutoFit/>
          </a:bodyPr>
          <a:lstStyle/>
          <a:p>
            <a:pPr marL="285750" marR="0" lvl="0" indent="-298450" algn="l" rtl="0">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Counts and Percentages by County</a:t>
            </a:r>
            <a:endParaRPr sz="1600">
              <a:solidFill>
                <a:schemeClr val="lt1"/>
              </a:solidFill>
              <a:latin typeface="Quattrocento Sans"/>
              <a:ea typeface="Quattrocento Sans"/>
              <a:cs typeface="Quattrocento Sans"/>
              <a:sym typeface="Quattrocento Sans"/>
            </a:endParaRPr>
          </a:p>
          <a:p>
            <a:pPr marL="285750" marR="0" lvl="0" indent="-298450" algn="l" rtl="0">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Created a grouped bar chart of all counties 2020 vs 2021</a:t>
            </a:r>
            <a:endParaRPr sz="1600">
              <a:solidFill>
                <a:schemeClr val="lt1"/>
              </a:solidFill>
              <a:latin typeface="Quattrocento Sans"/>
              <a:ea typeface="Quattrocento Sans"/>
              <a:cs typeface="Quattrocento Sans"/>
              <a:sym typeface="Quattrocento Sans"/>
            </a:endParaRPr>
          </a:p>
        </p:txBody>
      </p:sp>
      <p:sp>
        <p:nvSpPr>
          <p:cNvPr id="402" name="Google Shape;402;gfba82f395c_0_16"/>
          <p:cNvSpPr txBox="1"/>
          <p:nvPr/>
        </p:nvSpPr>
        <p:spPr>
          <a:xfrm>
            <a:off x="62820" y="119421"/>
            <a:ext cx="3448500" cy="585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800" b="1">
                <a:solidFill>
                  <a:srgbClr val="FFFFFF"/>
                </a:solidFill>
                <a:latin typeface="Century Gothic"/>
                <a:ea typeface="Century Gothic"/>
                <a:cs typeface="Century Gothic"/>
                <a:sym typeface="Century Gothic"/>
              </a:rPr>
              <a:t>Homelessness</a:t>
            </a:r>
            <a:endParaRPr sz="2000" b="0" i="0" u="none" strike="noStrike" cap="none">
              <a:solidFill>
                <a:srgbClr val="000000"/>
              </a:solidFill>
              <a:latin typeface="Arial"/>
              <a:ea typeface="Arial"/>
              <a:cs typeface="Arial"/>
              <a:sym typeface="Arial"/>
            </a:endParaRPr>
          </a:p>
        </p:txBody>
      </p:sp>
      <p:cxnSp>
        <p:nvCxnSpPr>
          <p:cNvPr id="403" name="Google Shape;403;gfba82f395c_0_16"/>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04" name="Google Shape;404;gfba82f395c_0_16"/>
          <p:cNvGrpSpPr/>
          <p:nvPr/>
        </p:nvGrpSpPr>
        <p:grpSpPr>
          <a:xfrm>
            <a:off x="8881099" y="3621101"/>
            <a:ext cx="414492" cy="197065"/>
            <a:chOff x="4254500" y="2100263"/>
            <a:chExt cx="1906586" cy="906463"/>
          </a:xfrm>
        </p:grpSpPr>
        <p:sp>
          <p:nvSpPr>
            <p:cNvPr id="405" name="Google Shape;405;gfba82f395c_0_16"/>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6" name="Google Shape;406;gfba82f395c_0_1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07" name="Google Shape;407;gfba82f395c_0_1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408" name="Google Shape;408;gfba82f395c_0_16"/>
          <p:cNvSpPr/>
          <p:nvPr/>
        </p:nvSpPr>
        <p:spPr>
          <a:xfrm>
            <a:off x="8555000" y="2667000"/>
            <a:ext cx="1306800" cy="538800"/>
          </a:xfrm>
          <a:prstGeom prst="donut">
            <a:avLst>
              <a:gd name="adj" fmla="val 2136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gfba82f395c_0_16"/>
          <p:cNvSpPr/>
          <p:nvPr/>
        </p:nvSpPr>
        <p:spPr>
          <a:xfrm>
            <a:off x="9861800" y="2742025"/>
            <a:ext cx="1306800" cy="538800"/>
          </a:xfrm>
          <a:prstGeom prst="donut">
            <a:avLst>
              <a:gd name="adj" fmla="val 2136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gfbcdc11262_1_44"/>
          <p:cNvSpPr/>
          <p:nvPr/>
        </p:nvSpPr>
        <p:spPr>
          <a:xfrm>
            <a:off x="0" y="0"/>
            <a:ext cx="12192000" cy="18249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15" name="Google Shape;415;gfbcdc11262_1_44"/>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16" name="Google Shape;416;gfbcdc11262_1_44"/>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9</a:t>
            </a:r>
            <a:endParaRPr sz="1400" b="0" i="0" u="none" strike="noStrike" cap="none">
              <a:solidFill>
                <a:srgbClr val="000000"/>
              </a:solidFill>
              <a:latin typeface="Arial"/>
              <a:ea typeface="Arial"/>
              <a:cs typeface="Arial"/>
              <a:sym typeface="Arial"/>
            </a:endParaRPr>
          </a:p>
        </p:txBody>
      </p:sp>
      <p:sp>
        <p:nvSpPr>
          <p:cNvPr id="417" name="Google Shape;417;gfbcdc11262_1_44"/>
          <p:cNvSpPr txBox="1"/>
          <p:nvPr/>
        </p:nvSpPr>
        <p:spPr>
          <a:xfrm>
            <a:off x="0" y="894288"/>
            <a:ext cx="5684400" cy="615600"/>
          </a:xfrm>
          <a:prstGeom prst="rect">
            <a:avLst/>
          </a:prstGeom>
          <a:noFill/>
          <a:ln>
            <a:noFill/>
          </a:ln>
        </p:spPr>
        <p:txBody>
          <a:bodyPr spcFirstLastPara="1" wrap="square" lIns="0" tIns="0" rIns="0" bIns="0" anchor="t" anchorCtr="0">
            <a:spAutoFit/>
          </a:bodyPr>
          <a:lstStyle/>
          <a:p>
            <a:pPr marL="285750" marR="0" lvl="0" indent="-298450" algn="l" rtl="0">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Counts and Percentages by County</a:t>
            </a:r>
            <a:endParaRPr sz="1600">
              <a:solidFill>
                <a:schemeClr val="lt1"/>
              </a:solidFill>
              <a:latin typeface="Quattrocento Sans"/>
              <a:ea typeface="Quattrocento Sans"/>
              <a:cs typeface="Quattrocento Sans"/>
              <a:sym typeface="Quattrocento Sans"/>
            </a:endParaRPr>
          </a:p>
          <a:p>
            <a:pPr marL="285750" marR="0" lvl="0" indent="-298450" algn="l" rtl="0">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Created a grouped bar chart of all counties 2020 vs 2021</a:t>
            </a:r>
            <a:endParaRPr sz="1600">
              <a:solidFill>
                <a:schemeClr val="lt1"/>
              </a:solidFill>
              <a:latin typeface="Quattrocento Sans"/>
              <a:ea typeface="Quattrocento Sans"/>
              <a:cs typeface="Quattrocento Sans"/>
              <a:sym typeface="Quattrocento Sans"/>
            </a:endParaRPr>
          </a:p>
        </p:txBody>
      </p:sp>
      <p:sp>
        <p:nvSpPr>
          <p:cNvPr id="418" name="Google Shape;418;gfbcdc11262_1_44"/>
          <p:cNvSpPr txBox="1"/>
          <p:nvPr/>
        </p:nvSpPr>
        <p:spPr>
          <a:xfrm>
            <a:off x="62820" y="119421"/>
            <a:ext cx="3448500" cy="585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800" b="1">
                <a:solidFill>
                  <a:srgbClr val="FFFFFF"/>
                </a:solidFill>
                <a:latin typeface="Century Gothic"/>
                <a:ea typeface="Century Gothic"/>
                <a:cs typeface="Century Gothic"/>
                <a:sym typeface="Century Gothic"/>
              </a:rPr>
              <a:t>Homelessness</a:t>
            </a:r>
            <a:endParaRPr sz="2000" b="0" i="0" u="none" strike="noStrike" cap="none">
              <a:solidFill>
                <a:srgbClr val="000000"/>
              </a:solidFill>
              <a:latin typeface="Arial"/>
              <a:ea typeface="Arial"/>
              <a:cs typeface="Arial"/>
              <a:sym typeface="Arial"/>
            </a:endParaRPr>
          </a:p>
        </p:txBody>
      </p:sp>
      <p:cxnSp>
        <p:nvCxnSpPr>
          <p:cNvPr id="419" name="Google Shape;419;gfbcdc11262_1_44"/>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20" name="Google Shape;420;gfbcdc11262_1_44"/>
          <p:cNvGrpSpPr/>
          <p:nvPr/>
        </p:nvGrpSpPr>
        <p:grpSpPr>
          <a:xfrm>
            <a:off x="8881099" y="3621101"/>
            <a:ext cx="414492" cy="197065"/>
            <a:chOff x="4254500" y="2100263"/>
            <a:chExt cx="1906586" cy="906463"/>
          </a:xfrm>
        </p:grpSpPr>
        <p:sp>
          <p:nvSpPr>
            <p:cNvPr id="421" name="Google Shape;421;gfbcdc11262_1_44"/>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2" name="Google Shape;422;gfbcdc11262_1_44"/>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23" name="Google Shape;423;gfbcdc11262_1_44"/>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424" name="Google Shape;424;gfbcdc11262_1_44"/>
          <p:cNvPicPr preferRelativeResize="0"/>
          <p:nvPr/>
        </p:nvPicPr>
        <p:blipFill>
          <a:blip r:embed="rId3">
            <a:alphaModFix/>
          </a:blip>
          <a:stretch>
            <a:fillRect/>
          </a:stretch>
        </p:blipFill>
        <p:spPr>
          <a:xfrm>
            <a:off x="253163" y="2222909"/>
            <a:ext cx="11685675" cy="4094065"/>
          </a:xfrm>
          <a:prstGeom prst="rect">
            <a:avLst/>
          </a:prstGeom>
          <a:noFill/>
          <a:ln>
            <a:noFill/>
          </a:ln>
        </p:spPr>
      </p:pic>
      <p:sp>
        <p:nvSpPr>
          <p:cNvPr id="425" name="Google Shape;425;gfbcdc11262_1_44"/>
          <p:cNvSpPr/>
          <p:nvPr/>
        </p:nvSpPr>
        <p:spPr>
          <a:xfrm>
            <a:off x="10885200" y="3159600"/>
            <a:ext cx="1306800" cy="538800"/>
          </a:xfrm>
          <a:prstGeom prst="donut">
            <a:avLst>
              <a:gd name="adj" fmla="val 2136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gfbcdc11262_1_44"/>
          <p:cNvSpPr/>
          <p:nvPr/>
        </p:nvSpPr>
        <p:spPr>
          <a:xfrm>
            <a:off x="9060075" y="3159600"/>
            <a:ext cx="1306800" cy="538800"/>
          </a:xfrm>
          <a:prstGeom prst="donut">
            <a:avLst>
              <a:gd name="adj" fmla="val 21364"/>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2"/>
          <p:cNvSpPr/>
          <p:nvPr/>
        </p:nvSpPr>
        <p:spPr>
          <a:xfrm>
            <a:off x="0" y="3440290"/>
            <a:ext cx="11025188" cy="50668"/>
          </a:xfrm>
          <a:prstGeom prst="rect">
            <a:avLst/>
          </a:prstGeom>
          <a:solidFill>
            <a:srgbClr val="3035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08" name="Google Shape;108;p2"/>
          <p:cNvSpPr txBox="1"/>
          <p:nvPr/>
        </p:nvSpPr>
        <p:spPr>
          <a:xfrm>
            <a:off x="501498" y="1547856"/>
            <a:ext cx="2151300" cy="1077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In the United States, K-12 schools closed for in-person instruction as a way to prevent the spread of COVID-19. </a:t>
            </a:r>
            <a:endParaRPr sz="1400" b="0" i="0" u="none" strike="noStrike" cap="none">
              <a:solidFill>
                <a:srgbClr val="30353F"/>
              </a:solidFill>
              <a:latin typeface="Quattrocento Sans"/>
              <a:ea typeface="Quattrocento Sans"/>
              <a:cs typeface="Quattrocento Sans"/>
              <a:sym typeface="Quattrocento Sans"/>
            </a:endParaRPr>
          </a:p>
        </p:txBody>
      </p:sp>
      <p:cxnSp>
        <p:nvCxnSpPr>
          <p:cNvPr id="109" name="Google Shape;109;p2"/>
          <p:cNvCxnSpPr/>
          <p:nvPr/>
        </p:nvCxnSpPr>
        <p:spPr>
          <a:xfrm>
            <a:off x="1568345" y="2679815"/>
            <a:ext cx="0" cy="705734"/>
          </a:xfrm>
          <a:prstGeom prst="straightConnector1">
            <a:avLst/>
          </a:prstGeom>
          <a:noFill/>
          <a:ln w="19050" cap="flat" cmpd="sng">
            <a:solidFill>
              <a:srgbClr val="30353F"/>
            </a:solidFill>
            <a:prstDash val="solid"/>
            <a:miter lim="800000"/>
            <a:headEnd type="none" w="sm" len="sm"/>
            <a:tailEnd type="none" w="sm" len="sm"/>
          </a:ln>
        </p:spPr>
      </p:cxnSp>
      <p:sp>
        <p:nvSpPr>
          <p:cNvPr id="110" name="Google Shape;110;p2"/>
          <p:cNvSpPr/>
          <p:nvPr/>
        </p:nvSpPr>
        <p:spPr>
          <a:xfrm>
            <a:off x="1253145" y="3126479"/>
            <a:ext cx="630400" cy="630398"/>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11" name="Google Shape;111;p2"/>
          <p:cNvSpPr txBox="1"/>
          <p:nvPr/>
        </p:nvSpPr>
        <p:spPr>
          <a:xfrm>
            <a:off x="1122905" y="3966191"/>
            <a:ext cx="890885" cy="215444"/>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0353F"/>
                </a:solidFill>
                <a:latin typeface="Quattrocento Sans"/>
                <a:ea typeface="Quattrocento Sans"/>
                <a:cs typeface="Quattrocento Sans"/>
                <a:sym typeface="Quattrocento Sans"/>
              </a:rPr>
              <a:t>March 2020</a:t>
            </a:r>
            <a:endParaRPr sz="1400" b="0" i="0" u="none" strike="noStrike" cap="none">
              <a:solidFill>
                <a:srgbClr val="000000"/>
              </a:solidFill>
              <a:latin typeface="Arial"/>
              <a:ea typeface="Arial"/>
              <a:cs typeface="Arial"/>
              <a:sym typeface="Arial"/>
            </a:endParaRPr>
          </a:p>
        </p:txBody>
      </p:sp>
      <p:sp>
        <p:nvSpPr>
          <p:cNvPr id="112" name="Google Shape;112;p2"/>
          <p:cNvSpPr txBox="1"/>
          <p:nvPr/>
        </p:nvSpPr>
        <p:spPr>
          <a:xfrm>
            <a:off x="1042345" y="1251966"/>
            <a:ext cx="891000" cy="215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30353F"/>
                </a:solidFill>
                <a:latin typeface="Quattrocento Sans"/>
                <a:ea typeface="Quattrocento Sans"/>
                <a:cs typeface="Quattrocento Sans"/>
                <a:sym typeface="Quattrocento Sans"/>
              </a:rPr>
              <a:t>CLOSURE</a:t>
            </a:r>
            <a:endParaRPr sz="1400" b="0" i="0" u="none" strike="noStrike" cap="none">
              <a:solidFill>
                <a:srgbClr val="000000"/>
              </a:solidFill>
              <a:latin typeface="Arial"/>
              <a:ea typeface="Arial"/>
              <a:cs typeface="Arial"/>
              <a:sym typeface="Arial"/>
            </a:endParaRPr>
          </a:p>
        </p:txBody>
      </p:sp>
      <p:grpSp>
        <p:nvGrpSpPr>
          <p:cNvPr id="113" name="Google Shape;113;p2" descr="This is an icon of a clock."/>
          <p:cNvGrpSpPr/>
          <p:nvPr/>
        </p:nvGrpSpPr>
        <p:grpSpPr>
          <a:xfrm>
            <a:off x="1413524" y="3217682"/>
            <a:ext cx="309642" cy="309642"/>
            <a:chOff x="1389063" y="3748088"/>
            <a:chExt cx="336550" cy="336550"/>
          </a:xfrm>
        </p:grpSpPr>
        <p:sp>
          <p:nvSpPr>
            <p:cNvPr id="114" name="Google Shape;114;p2"/>
            <p:cNvSpPr/>
            <p:nvPr/>
          </p:nvSpPr>
          <p:spPr>
            <a:xfrm>
              <a:off x="1547813" y="3787776"/>
              <a:ext cx="58738" cy="60325"/>
            </a:xfrm>
            <a:custGeom>
              <a:avLst/>
              <a:gdLst/>
              <a:ahLst/>
              <a:cxnLst/>
              <a:rect l="l" t="t" r="r" b="b"/>
              <a:pathLst>
                <a:path w="360" h="364" extrusionOk="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15" name="Google Shape;115;p2"/>
            <p:cNvSpPr/>
            <p:nvPr/>
          </p:nvSpPr>
          <p:spPr>
            <a:xfrm>
              <a:off x="1389063" y="3748088"/>
              <a:ext cx="336550" cy="336550"/>
            </a:xfrm>
            <a:custGeom>
              <a:avLst/>
              <a:gdLst/>
              <a:ahLst/>
              <a:cxnLst/>
              <a:rect l="l" t="t" r="r" b="b"/>
              <a:pathLst>
                <a:path w="2048" h="2048" extrusionOk="0">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cxnSp>
        <p:nvCxnSpPr>
          <p:cNvPr id="116" name="Google Shape;116;p2"/>
          <p:cNvCxnSpPr/>
          <p:nvPr/>
        </p:nvCxnSpPr>
        <p:spPr>
          <a:xfrm>
            <a:off x="3722155" y="3596184"/>
            <a:ext cx="0" cy="705734"/>
          </a:xfrm>
          <a:prstGeom prst="straightConnector1">
            <a:avLst/>
          </a:prstGeom>
          <a:noFill/>
          <a:ln w="19050" cap="flat" cmpd="sng">
            <a:solidFill>
              <a:srgbClr val="667181"/>
            </a:solidFill>
            <a:prstDash val="solid"/>
            <a:miter lim="800000"/>
            <a:headEnd type="none" w="sm" len="sm"/>
            <a:tailEnd type="none" w="sm" len="sm"/>
          </a:ln>
        </p:spPr>
      </p:cxnSp>
      <p:sp>
        <p:nvSpPr>
          <p:cNvPr id="117" name="Google Shape;117;p2"/>
          <p:cNvSpPr txBox="1"/>
          <p:nvPr/>
        </p:nvSpPr>
        <p:spPr>
          <a:xfrm>
            <a:off x="2646492" y="4721818"/>
            <a:ext cx="2151326" cy="150810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Some school districts began to open up for in-person instruction, Teachers and school employees were given priority to receive the vaccination</a:t>
            </a:r>
            <a:endParaRPr sz="14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chemeClr val="dk1"/>
                </a:solidFill>
                <a:latin typeface="Quattrocento Sans"/>
                <a:ea typeface="Quattrocento Sans"/>
                <a:cs typeface="Quattrocento Sans"/>
                <a:sym typeface="Quattrocento Sans"/>
              </a:rPr>
              <a:t>. </a:t>
            </a:r>
            <a:endParaRPr sz="1400" b="0" i="0" u="none" strike="noStrike" cap="none">
              <a:solidFill>
                <a:srgbClr val="30353F"/>
              </a:solidFill>
              <a:latin typeface="Quattrocento Sans"/>
              <a:ea typeface="Quattrocento Sans"/>
              <a:cs typeface="Quattrocento Sans"/>
              <a:sym typeface="Quattrocento Sans"/>
            </a:endParaRPr>
          </a:p>
        </p:txBody>
      </p:sp>
      <p:sp>
        <p:nvSpPr>
          <p:cNvPr id="118" name="Google Shape;118;p2"/>
          <p:cNvSpPr/>
          <p:nvPr/>
        </p:nvSpPr>
        <p:spPr>
          <a:xfrm>
            <a:off x="3406955" y="3174046"/>
            <a:ext cx="630400" cy="630398"/>
          </a:xfrm>
          <a:prstGeom prst="ellipse">
            <a:avLst/>
          </a:prstGeom>
          <a:solidFill>
            <a:srgbClr val="667181"/>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19" name="Google Shape;119;p2"/>
          <p:cNvSpPr txBox="1"/>
          <p:nvPr/>
        </p:nvSpPr>
        <p:spPr>
          <a:xfrm>
            <a:off x="3057893" y="4399810"/>
            <a:ext cx="1125127" cy="21946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667181"/>
                </a:solidFill>
                <a:latin typeface="Quattrocento Sans"/>
                <a:ea typeface="Quattrocento Sans"/>
                <a:cs typeface="Quattrocento Sans"/>
                <a:sym typeface="Quattrocento Sans"/>
              </a:rPr>
              <a:t>Re-Opening</a:t>
            </a:r>
            <a:endParaRPr sz="1400" b="0" i="0" u="none" strike="noStrike" cap="none">
              <a:solidFill>
                <a:srgbClr val="000000"/>
              </a:solidFill>
              <a:latin typeface="Arial"/>
              <a:ea typeface="Arial"/>
              <a:cs typeface="Arial"/>
              <a:sym typeface="Arial"/>
            </a:endParaRPr>
          </a:p>
        </p:txBody>
      </p:sp>
      <p:sp>
        <p:nvSpPr>
          <p:cNvPr id="120" name="Google Shape;120;p2"/>
          <p:cNvSpPr txBox="1"/>
          <p:nvPr/>
        </p:nvSpPr>
        <p:spPr>
          <a:xfrm>
            <a:off x="3057893" y="2559287"/>
            <a:ext cx="1339800" cy="4311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1" i="0" u="none" strike="noStrike" cap="none">
                <a:solidFill>
                  <a:srgbClr val="667181"/>
                </a:solidFill>
                <a:latin typeface="Quattrocento Sans"/>
                <a:ea typeface="Quattrocento Sans"/>
                <a:cs typeface="Quattrocento Sans"/>
                <a:sym typeface="Quattrocento Sans"/>
              </a:rPr>
              <a:t>February 25, 2021</a:t>
            </a:r>
            <a:endParaRPr sz="1400" b="0" i="0" u="none" strike="noStrike" cap="none">
              <a:solidFill>
                <a:srgbClr val="000000"/>
              </a:solidFill>
              <a:latin typeface="Arial"/>
              <a:ea typeface="Arial"/>
              <a:cs typeface="Arial"/>
              <a:sym typeface="Arial"/>
            </a:endParaRPr>
          </a:p>
        </p:txBody>
      </p:sp>
      <p:grpSp>
        <p:nvGrpSpPr>
          <p:cNvPr id="121" name="Google Shape;121;p2" descr="This is an icon of three human beings and a clock."/>
          <p:cNvGrpSpPr/>
          <p:nvPr/>
        </p:nvGrpSpPr>
        <p:grpSpPr>
          <a:xfrm>
            <a:off x="3542796" y="3309887"/>
            <a:ext cx="358718" cy="358717"/>
            <a:chOff x="3613150" y="3706813"/>
            <a:chExt cx="420688" cy="420687"/>
          </a:xfrm>
        </p:grpSpPr>
        <p:sp>
          <p:nvSpPr>
            <p:cNvPr id="122" name="Google Shape;122;p2"/>
            <p:cNvSpPr/>
            <p:nvPr/>
          </p:nvSpPr>
          <p:spPr>
            <a:xfrm>
              <a:off x="3613150" y="3930650"/>
              <a:ext cx="420688" cy="196850"/>
            </a:xfrm>
            <a:custGeom>
              <a:avLst/>
              <a:gdLst/>
              <a:ahLst/>
              <a:cxnLst/>
              <a:rect l="l" t="t" r="r" b="b"/>
              <a:pathLst>
                <a:path w="2048" h="960" extrusionOk="0">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3" name="Google Shape;123;p2"/>
            <p:cNvSpPr/>
            <p:nvPr/>
          </p:nvSpPr>
          <p:spPr>
            <a:xfrm>
              <a:off x="3784600" y="3768725"/>
              <a:ext cx="101600" cy="74612"/>
            </a:xfrm>
            <a:custGeom>
              <a:avLst/>
              <a:gdLst/>
              <a:ahLst/>
              <a:cxnLst/>
              <a:rect l="l" t="t" r="r" b="b"/>
              <a:pathLst>
                <a:path w="492" h="366" extrusionOk="0">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24" name="Google Shape;124;p2"/>
            <p:cNvSpPr/>
            <p:nvPr/>
          </p:nvSpPr>
          <p:spPr>
            <a:xfrm>
              <a:off x="3736975" y="3706813"/>
              <a:ext cx="198438" cy="198437"/>
            </a:xfrm>
            <a:custGeom>
              <a:avLst/>
              <a:gdLst/>
              <a:ahLst/>
              <a:cxnLst/>
              <a:rect l="l" t="t" r="r" b="b"/>
              <a:pathLst>
                <a:path w="964" h="968" extrusionOk="0">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25" name="Google Shape;125;p2"/>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126" name="Google Shape;126;p2"/>
          <p:cNvSpPr txBox="1"/>
          <p:nvPr/>
        </p:nvSpPr>
        <p:spPr>
          <a:xfrm>
            <a:off x="11907454" y="6481180"/>
            <a:ext cx="2776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127" name="Google Shape;127;p2"/>
          <p:cNvSpPr txBox="1"/>
          <p:nvPr/>
        </p:nvSpPr>
        <p:spPr>
          <a:xfrm>
            <a:off x="4875318" y="165381"/>
            <a:ext cx="2441374"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Background</a:t>
            </a:r>
            <a:endParaRPr sz="1400" b="0" i="0" u="none" strike="noStrike" cap="none">
              <a:solidFill>
                <a:srgbClr val="000000"/>
              </a:solidFill>
              <a:latin typeface="Arial"/>
              <a:ea typeface="Arial"/>
              <a:cs typeface="Arial"/>
              <a:sym typeface="Arial"/>
            </a:endParaRPr>
          </a:p>
        </p:txBody>
      </p:sp>
      <p:sp>
        <p:nvSpPr>
          <p:cNvPr id="128" name="Google Shape;128;p2"/>
          <p:cNvSpPr txBox="1"/>
          <p:nvPr/>
        </p:nvSpPr>
        <p:spPr>
          <a:xfrm>
            <a:off x="5227982" y="788227"/>
            <a:ext cx="5595600" cy="2247300"/>
          </a:xfrm>
          <a:prstGeom prst="rect">
            <a:avLst/>
          </a:prstGeom>
          <a:solidFill>
            <a:schemeClr val="dk2"/>
          </a:solidFill>
          <a:ln>
            <a:noFill/>
          </a:ln>
        </p:spPr>
        <p:txBody>
          <a:bodyPr spcFirstLastPara="1" wrap="square" lIns="91425" tIns="45700" rIns="91425" bIns="45700" anchor="t" anchorCtr="0">
            <a:spAutoFit/>
          </a:bodyPr>
          <a:lstStyle/>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March 2020: After the first death in California of an elderly male, Governor Newsom declared a state of emergency to halt in-person instruction in an effort to stop the spread of Covid-19</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Shutdown had a major impact on families</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a:solidFill>
                  <a:schemeClr val="lt1"/>
                </a:solidFill>
              </a:rPr>
              <a:t>February</a:t>
            </a:r>
            <a:r>
              <a:rPr lang="en-US" sz="1400" b="0" i="0" u="none" strike="noStrike" cap="none">
                <a:solidFill>
                  <a:schemeClr val="lt1"/>
                </a:solidFill>
                <a:latin typeface="Arial"/>
                <a:ea typeface="Arial"/>
                <a:cs typeface="Arial"/>
                <a:sym typeface="Arial"/>
              </a:rPr>
              <a:t> 202</a:t>
            </a:r>
            <a:r>
              <a:rPr lang="en-US">
                <a:solidFill>
                  <a:schemeClr val="lt1"/>
                </a:solidFill>
              </a:rPr>
              <a:t>1</a:t>
            </a:r>
            <a:r>
              <a:rPr lang="en-US" sz="1400" b="0" i="0" u="none" strike="noStrike" cap="none">
                <a:solidFill>
                  <a:schemeClr val="lt1"/>
                </a:solidFill>
                <a:latin typeface="Arial"/>
                <a:ea typeface="Arial"/>
                <a:cs typeface="Arial"/>
                <a:sym typeface="Arial"/>
              </a:rPr>
              <a:t>: Cases have fallen dramatically prompting schools to reopen</a:t>
            </a:r>
            <a:endParaRPr/>
          </a:p>
          <a:p>
            <a:pPr marL="0" marR="0" lvl="0" indent="0" algn="l"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a:p>
            <a:pPr marL="285750" marR="0" lvl="0" indent="-285750" algn="l" rtl="0">
              <a:lnSpc>
                <a:spcPct val="100000"/>
              </a:lnSpc>
              <a:spcBef>
                <a:spcPts val="0"/>
              </a:spcBef>
              <a:spcAft>
                <a:spcPts val="0"/>
              </a:spcAft>
              <a:buClr>
                <a:srgbClr val="000000"/>
              </a:buClr>
              <a:buSzPts val="1400"/>
              <a:buFont typeface="Arial"/>
              <a:buChar char="•"/>
            </a:pPr>
            <a:r>
              <a:rPr lang="en-US" sz="1400" b="0" i="0" u="none" strike="noStrike" cap="none">
                <a:solidFill>
                  <a:schemeClr val="lt1"/>
                </a:solidFill>
                <a:latin typeface="Arial"/>
                <a:ea typeface="Arial"/>
                <a:cs typeface="Arial"/>
                <a:sym typeface="Arial"/>
              </a:rPr>
              <a:t>Oct 2021: Mandate to have children vaccinated by Jan 2022</a:t>
            </a:r>
            <a:endParaRPr/>
          </a:p>
        </p:txBody>
      </p:sp>
      <p:pic>
        <p:nvPicPr>
          <p:cNvPr id="129" name="Google Shape;129;p2"/>
          <p:cNvPicPr preferRelativeResize="0"/>
          <p:nvPr/>
        </p:nvPicPr>
        <p:blipFill rotWithShape="1">
          <a:blip r:embed="rId3">
            <a:alphaModFix/>
          </a:blip>
          <a:srcRect/>
          <a:stretch/>
        </p:blipFill>
        <p:spPr>
          <a:xfrm>
            <a:off x="5131985" y="3217682"/>
            <a:ext cx="5595728" cy="34005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g1022a9acd81_0_139"/>
          <p:cNvSpPr/>
          <p:nvPr/>
        </p:nvSpPr>
        <p:spPr>
          <a:xfrm>
            <a:off x="-226700" y="0"/>
            <a:ext cx="3185400" cy="68580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32" name="Google Shape;432;g1022a9acd81_0_139"/>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33" name="Google Shape;433;g1022a9acd81_0_139"/>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2</a:t>
            </a:r>
            <a:endParaRPr sz="1400" b="0" i="0" u="none" strike="noStrike" cap="none">
              <a:solidFill>
                <a:srgbClr val="000000"/>
              </a:solidFill>
              <a:latin typeface="Arial"/>
              <a:ea typeface="Arial"/>
              <a:cs typeface="Arial"/>
              <a:sym typeface="Arial"/>
            </a:endParaRPr>
          </a:p>
        </p:txBody>
      </p:sp>
      <p:sp>
        <p:nvSpPr>
          <p:cNvPr id="434" name="Google Shape;434;g1022a9acd81_0_139"/>
          <p:cNvSpPr txBox="1"/>
          <p:nvPr/>
        </p:nvSpPr>
        <p:spPr>
          <a:xfrm>
            <a:off x="147400" y="480825"/>
            <a:ext cx="2811300" cy="1816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Homelessness</a:t>
            </a:r>
            <a:endParaRPr sz="32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endParaRPr sz="3200" b="1">
              <a:solidFill>
                <a:srgbClr val="FFFFFF"/>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3200"/>
              <a:buFont typeface="Arial"/>
              <a:buNone/>
            </a:pPr>
            <a:r>
              <a:rPr lang="en-US" sz="2700" b="1">
                <a:solidFill>
                  <a:srgbClr val="FFFFFF"/>
                </a:solidFill>
                <a:latin typeface="Century Gothic"/>
                <a:ea typeface="Century Gothic"/>
                <a:cs typeface="Century Gothic"/>
                <a:sym typeface="Century Gothic"/>
              </a:rPr>
              <a:t>Grouped Bar Chart</a:t>
            </a:r>
            <a:endParaRPr sz="2700" b="1">
              <a:solidFill>
                <a:srgbClr val="FFFFFF"/>
              </a:solidFill>
              <a:latin typeface="Century Gothic"/>
              <a:ea typeface="Century Gothic"/>
              <a:cs typeface="Century Gothic"/>
              <a:sym typeface="Century Gothic"/>
            </a:endParaRPr>
          </a:p>
        </p:txBody>
      </p:sp>
      <p:grpSp>
        <p:nvGrpSpPr>
          <p:cNvPr id="435" name="Google Shape;435;g1022a9acd81_0_139"/>
          <p:cNvGrpSpPr/>
          <p:nvPr/>
        </p:nvGrpSpPr>
        <p:grpSpPr>
          <a:xfrm>
            <a:off x="8881099" y="3621101"/>
            <a:ext cx="414492" cy="197065"/>
            <a:chOff x="4254500" y="2100263"/>
            <a:chExt cx="1906586" cy="906463"/>
          </a:xfrm>
        </p:grpSpPr>
        <p:sp>
          <p:nvSpPr>
            <p:cNvPr id="436" name="Google Shape;436;g1022a9acd81_0_13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7" name="Google Shape;437;g1022a9acd81_0_13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38" name="Google Shape;438;g1022a9acd81_0_13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439" name="Google Shape;439;g1022a9acd81_0_139"/>
          <p:cNvPicPr preferRelativeResize="0"/>
          <p:nvPr/>
        </p:nvPicPr>
        <p:blipFill>
          <a:blip r:embed="rId3">
            <a:alphaModFix/>
          </a:blip>
          <a:stretch>
            <a:fillRect/>
          </a:stretch>
        </p:blipFill>
        <p:spPr>
          <a:xfrm>
            <a:off x="2958700" y="29140"/>
            <a:ext cx="8972600" cy="62825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g1022a9acd81_0_0"/>
          <p:cNvSpPr/>
          <p:nvPr/>
        </p:nvSpPr>
        <p:spPr>
          <a:xfrm>
            <a:off x="0" y="-58500"/>
            <a:ext cx="12192000" cy="20310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45" name="Google Shape;445;g1022a9acd81_0_0"/>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46" name="Google Shape;446;g1022a9acd81_0_0"/>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447" name="Google Shape;447;g1022a9acd81_0_0"/>
          <p:cNvSpPr txBox="1"/>
          <p:nvPr/>
        </p:nvSpPr>
        <p:spPr>
          <a:xfrm>
            <a:off x="103375" y="1197050"/>
            <a:ext cx="10110000" cy="554100"/>
          </a:xfrm>
          <a:prstGeom prst="rect">
            <a:avLst/>
          </a:prstGeom>
          <a:noFill/>
          <a:ln>
            <a:noFill/>
          </a:ln>
        </p:spPr>
        <p:txBody>
          <a:bodyPr spcFirstLastPara="1" wrap="square" lIns="0" tIns="0" rIns="0" bIns="0" anchor="t" anchorCtr="0">
            <a:spAutoFit/>
          </a:bodyPr>
          <a:lstStyle/>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Coded percentages by divided the total number of students with disabilities by total enrollment</a:t>
            </a:r>
            <a:endParaRPr sz="1800">
              <a:solidFill>
                <a:schemeClr val="lt1"/>
              </a:solidFill>
              <a:latin typeface="Quattrocento Sans"/>
              <a:ea typeface="Quattrocento Sans"/>
              <a:cs typeface="Quattrocento Sans"/>
              <a:sym typeface="Quattrocento Sans"/>
            </a:endParaRPr>
          </a:p>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448" name="Google Shape;448;g1022a9acd81_0_0"/>
          <p:cNvSpPr txBox="1"/>
          <p:nvPr/>
        </p:nvSpPr>
        <p:spPr>
          <a:xfrm>
            <a:off x="103376" y="70175"/>
            <a:ext cx="40341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Students with Disabilities</a:t>
            </a:r>
            <a:endParaRPr sz="1400" b="0" i="0" u="none" strike="noStrike" cap="none">
              <a:solidFill>
                <a:srgbClr val="000000"/>
              </a:solidFill>
              <a:latin typeface="Arial"/>
              <a:ea typeface="Arial"/>
              <a:cs typeface="Arial"/>
              <a:sym typeface="Arial"/>
            </a:endParaRPr>
          </a:p>
        </p:txBody>
      </p:sp>
      <p:cxnSp>
        <p:nvCxnSpPr>
          <p:cNvPr id="449" name="Google Shape;449;g1022a9acd81_0_0"/>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50" name="Google Shape;450;g1022a9acd81_0_0"/>
          <p:cNvGrpSpPr/>
          <p:nvPr/>
        </p:nvGrpSpPr>
        <p:grpSpPr>
          <a:xfrm>
            <a:off x="8881099" y="3621101"/>
            <a:ext cx="414492" cy="197065"/>
            <a:chOff x="4254500" y="2100263"/>
            <a:chExt cx="1906586" cy="906463"/>
          </a:xfrm>
        </p:grpSpPr>
        <p:sp>
          <p:nvSpPr>
            <p:cNvPr id="451" name="Google Shape;451;g1022a9acd81_0_0"/>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2" name="Google Shape;452;g1022a9acd81_0_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53" name="Google Shape;453;g1022a9acd81_0_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454" name="Google Shape;454;g1022a9acd81_0_0"/>
          <p:cNvPicPr preferRelativeResize="0"/>
          <p:nvPr/>
        </p:nvPicPr>
        <p:blipFill>
          <a:blip r:embed="rId3">
            <a:alphaModFix/>
          </a:blip>
          <a:stretch>
            <a:fillRect/>
          </a:stretch>
        </p:blipFill>
        <p:spPr>
          <a:xfrm>
            <a:off x="211625" y="2054613"/>
            <a:ext cx="11768748" cy="3109750"/>
          </a:xfrm>
          <a:prstGeom prst="rect">
            <a:avLst/>
          </a:prstGeom>
          <a:noFill/>
          <a:ln>
            <a:noFill/>
          </a:ln>
        </p:spPr>
      </p:pic>
      <p:sp>
        <p:nvSpPr>
          <p:cNvPr id="455" name="Google Shape;455;g1022a9acd81_0_0"/>
          <p:cNvSpPr/>
          <p:nvPr/>
        </p:nvSpPr>
        <p:spPr>
          <a:xfrm>
            <a:off x="150" y="5246475"/>
            <a:ext cx="12192000" cy="1542600"/>
          </a:xfrm>
          <a:prstGeom prst="rect">
            <a:avLst/>
          </a:prstGeom>
          <a:solidFill>
            <a:srgbClr val="CFCFCF">
              <a:alpha val="29409"/>
            </a:srgbClr>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From the summary table above, it’s obvious that covid doesn’t not effect the enrollment of students with disabilities significantly. As the percentage of enrollment doesn’t have display a huge difference.</a:t>
            </a:r>
            <a:endParaRPr sz="21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g1022a9acd81_0_64"/>
          <p:cNvSpPr/>
          <p:nvPr/>
        </p:nvSpPr>
        <p:spPr>
          <a:xfrm>
            <a:off x="0" y="-58500"/>
            <a:ext cx="12192000" cy="20310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61" name="Google Shape;461;g1022a9acd81_0_64"/>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62" name="Google Shape;462;g1022a9acd81_0_64"/>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463" name="Google Shape;463;g1022a9acd81_0_64"/>
          <p:cNvSpPr txBox="1"/>
          <p:nvPr/>
        </p:nvSpPr>
        <p:spPr>
          <a:xfrm>
            <a:off x="103375" y="1197050"/>
            <a:ext cx="10110000" cy="554100"/>
          </a:xfrm>
          <a:prstGeom prst="rect">
            <a:avLst/>
          </a:prstGeom>
          <a:noFill/>
          <a:ln>
            <a:noFill/>
          </a:ln>
        </p:spPr>
        <p:txBody>
          <a:bodyPr spcFirstLastPara="1" wrap="square" lIns="0" tIns="0" rIns="0" bIns="0" anchor="t" anchorCtr="0">
            <a:spAutoFit/>
          </a:bodyPr>
          <a:lstStyle/>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Coded percentages by divided the total number of students with disabilities by total enrollment</a:t>
            </a:r>
            <a:endParaRPr sz="1800">
              <a:solidFill>
                <a:schemeClr val="lt1"/>
              </a:solidFill>
              <a:latin typeface="Quattrocento Sans"/>
              <a:ea typeface="Quattrocento Sans"/>
              <a:cs typeface="Quattrocento Sans"/>
              <a:sym typeface="Quattrocento Sans"/>
            </a:endParaRPr>
          </a:p>
          <a:p>
            <a:pPr marL="285750" marR="0" lvl="0" indent="-311150" algn="l" rtl="0">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464" name="Google Shape;464;g1022a9acd81_0_64"/>
          <p:cNvSpPr txBox="1"/>
          <p:nvPr/>
        </p:nvSpPr>
        <p:spPr>
          <a:xfrm>
            <a:off x="103376" y="70175"/>
            <a:ext cx="4034100" cy="985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Students with Disabilities</a:t>
            </a:r>
            <a:endParaRPr sz="1400" b="0" i="0" u="none" strike="noStrike" cap="none">
              <a:solidFill>
                <a:srgbClr val="000000"/>
              </a:solidFill>
              <a:latin typeface="Arial"/>
              <a:ea typeface="Arial"/>
              <a:cs typeface="Arial"/>
              <a:sym typeface="Arial"/>
            </a:endParaRPr>
          </a:p>
        </p:txBody>
      </p:sp>
      <p:cxnSp>
        <p:nvCxnSpPr>
          <p:cNvPr id="465" name="Google Shape;465;g1022a9acd81_0_64"/>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66" name="Google Shape;466;g1022a9acd81_0_64"/>
          <p:cNvGrpSpPr/>
          <p:nvPr/>
        </p:nvGrpSpPr>
        <p:grpSpPr>
          <a:xfrm>
            <a:off x="8881099" y="3621101"/>
            <a:ext cx="414492" cy="197065"/>
            <a:chOff x="4254500" y="2100263"/>
            <a:chExt cx="1906586" cy="906463"/>
          </a:xfrm>
        </p:grpSpPr>
        <p:sp>
          <p:nvSpPr>
            <p:cNvPr id="467" name="Google Shape;467;g1022a9acd81_0_64"/>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8" name="Google Shape;468;g1022a9acd81_0_64"/>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69" name="Google Shape;469;g1022a9acd81_0_64"/>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470" name="Google Shape;470;g1022a9acd81_0_64"/>
          <p:cNvSpPr/>
          <p:nvPr/>
        </p:nvSpPr>
        <p:spPr>
          <a:xfrm>
            <a:off x="150" y="5246475"/>
            <a:ext cx="12192000" cy="1542600"/>
          </a:xfrm>
          <a:prstGeom prst="rect">
            <a:avLst/>
          </a:prstGeom>
          <a:solidFill>
            <a:srgbClr val="CFCFCF">
              <a:alpha val="29409"/>
            </a:srgbClr>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2400">
                <a:solidFill>
                  <a:schemeClr val="dk1"/>
                </a:solidFill>
                <a:latin typeface="Quattrocento Sans"/>
                <a:ea typeface="Quattrocento Sans"/>
                <a:cs typeface="Quattrocento Sans"/>
                <a:sym typeface="Quattrocento Sans"/>
              </a:rPr>
              <a:t>From the summary table above, we have the average percentage difference from all counties in California of students with disabilities enrollment percentage is 0.83%.</a:t>
            </a:r>
            <a:endParaRPr sz="2400">
              <a:solidFill>
                <a:schemeClr val="dk1"/>
              </a:solidFill>
              <a:latin typeface="Quattrocento Sans"/>
              <a:ea typeface="Quattrocento Sans"/>
              <a:cs typeface="Quattrocento Sans"/>
              <a:sym typeface="Quattrocento Sans"/>
            </a:endParaRPr>
          </a:p>
        </p:txBody>
      </p:sp>
      <p:pic>
        <p:nvPicPr>
          <p:cNvPr id="471" name="Google Shape;471;g1022a9acd81_0_64"/>
          <p:cNvPicPr preferRelativeResize="0"/>
          <p:nvPr/>
        </p:nvPicPr>
        <p:blipFill>
          <a:blip r:embed="rId3">
            <a:alphaModFix/>
          </a:blip>
          <a:stretch>
            <a:fillRect/>
          </a:stretch>
        </p:blipFill>
        <p:spPr>
          <a:xfrm>
            <a:off x="76200" y="3148076"/>
            <a:ext cx="12039598" cy="1240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g1022a9acd81_0_18"/>
          <p:cNvSpPr/>
          <p:nvPr/>
        </p:nvSpPr>
        <p:spPr>
          <a:xfrm>
            <a:off x="0" y="-58525"/>
            <a:ext cx="12690600" cy="11139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77" name="Google Shape;477;g1022a9acd81_0_18"/>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78" name="Google Shape;478;g1022a9acd81_0_18"/>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479" name="Google Shape;479;g1022a9acd81_0_18"/>
          <p:cNvSpPr txBox="1"/>
          <p:nvPr/>
        </p:nvSpPr>
        <p:spPr>
          <a:xfrm>
            <a:off x="498750" y="81500"/>
            <a:ext cx="89877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Students with Disabilities Graphic Summary</a:t>
            </a:r>
            <a:endParaRPr sz="1200" b="0" i="0" u="none" strike="noStrike" cap="none">
              <a:solidFill>
                <a:srgbClr val="000000"/>
              </a:solidFill>
              <a:latin typeface="Arial"/>
              <a:ea typeface="Arial"/>
              <a:cs typeface="Arial"/>
              <a:sym typeface="Arial"/>
            </a:endParaRPr>
          </a:p>
        </p:txBody>
      </p:sp>
      <p:cxnSp>
        <p:nvCxnSpPr>
          <p:cNvPr id="480" name="Google Shape;480;g1022a9acd81_0_18"/>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81" name="Google Shape;481;g1022a9acd81_0_18"/>
          <p:cNvGrpSpPr/>
          <p:nvPr/>
        </p:nvGrpSpPr>
        <p:grpSpPr>
          <a:xfrm>
            <a:off x="8881099" y="3621101"/>
            <a:ext cx="414492" cy="197065"/>
            <a:chOff x="4254500" y="2100263"/>
            <a:chExt cx="1906586" cy="906463"/>
          </a:xfrm>
        </p:grpSpPr>
        <p:sp>
          <p:nvSpPr>
            <p:cNvPr id="482" name="Google Shape;482;g1022a9acd81_0_18"/>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3" name="Google Shape;483;g1022a9acd81_0_18"/>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84" name="Google Shape;484;g1022a9acd81_0_18"/>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485" name="Google Shape;485;g1022a9acd81_0_18" title="Points scored"/>
          <p:cNvPicPr preferRelativeResize="0"/>
          <p:nvPr/>
        </p:nvPicPr>
        <p:blipFill>
          <a:blip r:embed="rId3">
            <a:alphaModFix/>
          </a:blip>
          <a:stretch>
            <a:fillRect/>
          </a:stretch>
        </p:blipFill>
        <p:spPr>
          <a:xfrm>
            <a:off x="1895775" y="1055375"/>
            <a:ext cx="8842809" cy="5467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Google Shape;490;g1022a9acd81_0_35"/>
          <p:cNvSpPr/>
          <p:nvPr/>
        </p:nvSpPr>
        <p:spPr>
          <a:xfrm>
            <a:off x="0" y="-58525"/>
            <a:ext cx="12690600" cy="11139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491" name="Google Shape;491;g1022a9acd81_0_35"/>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492" name="Google Shape;492;g1022a9acd81_0_35"/>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sp>
        <p:nvSpPr>
          <p:cNvPr id="493" name="Google Shape;493;g1022a9acd81_0_35"/>
          <p:cNvSpPr txBox="1"/>
          <p:nvPr/>
        </p:nvSpPr>
        <p:spPr>
          <a:xfrm>
            <a:off x="498750" y="81500"/>
            <a:ext cx="8987700" cy="4926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3200"/>
              <a:buFont typeface="Arial"/>
              <a:buNone/>
            </a:pPr>
            <a:r>
              <a:rPr lang="en-US" sz="3200" b="1">
                <a:solidFill>
                  <a:srgbClr val="FFFFFF"/>
                </a:solidFill>
                <a:latin typeface="Century Gothic"/>
                <a:ea typeface="Century Gothic"/>
                <a:cs typeface="Century Gothic"/>
                <a:sym typeface="Century Gothic"/>
              </a:rPr>
              <a:t>Students with Disabilities Graphic Summary</a:t>
            </a:r>
            <a:endParaRPr sz="1200" b="0" i="0" u="none" strike="noStrike" cap="none">
              <a:solidFill>
                <a:srgbClr val="000000"/>
              </a:solidFill>
              <a:latin typeface="Arial"/>
              <a:ea typeface="Arial"/>
              <a:cs typeface="Arial"/>
              <a:sym typeface="Arial"/>
            </a:endParaRPr>
          </a:p>
        </p:txBody>
      </p:sp>
      <p:cxnSp>
        <p:nvCxnSpPr>
          <p:cNvPr id="494" name="Google Shape;494;g1022a9acd81_0_35"/>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495" name="Google Shape;495;g1022a9acd81_0_35"/>
          <p:cNvGrpSpPr/>
          <p:nvPr/>
        </p:nvGrpSpPr>
        <p:grpSpPr>
          <a:xfrm>
            <a:off x="8881099" y="3621101"/>
            <a:ext cx="414492" cy="197065"/>
            <a:chOff x="4254500" y="2100263"/>
            <a:chExt cx="1906586" cy="906463"/>
          </a:xfrm>
        </p:grpSpPr>
        <p:sp>
          <p:nvSpPr>
            <p:cNvPr id="496" name="Google Shape;496;g1022a9acd81_0_35"/>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7" name="Google Shape;497;g1022a9acd81_0_3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498" name="Google Shape;498;g1022a9acd81_0_3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499" name="Google Shape;499;g1022a9acd81_0_35"/>
          <p:cNvPicPr preferRelativeResize="0"/>
          <p:nvPr/>
        </p:nvPicPr>
        <p:blipFill>
          <a:blip r:embed="rId3">
            <a:alphaModFix/>
          </a:blip>
          <a:stretch>
            <a:fillRect/>
          </a:stretch>
        </p:blipFill>
        <p:spPr>
          <a:xfrm>
            <a:off x="850463" y="1138738"/>
            <a:ext cx="10491069" cy="565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g1022a9acd81_0_49"/>
          <p:cNvSpPr/>
          <p:nvPr/>
        </p:nvSpPr>
        <p:spPr>
          <a:xfrm>
            <a:off x="0" y="-58500"/>
            <a:ext cx="12192000" cy="19743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Socioeconomically Disadvantaged students </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Summary Table</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05" name="Google Shape;505;g1022a9acd81_0_49"/>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06" name="Google Shape;506;g1022a9acd81_0_49"/>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cxnSp>
        <p:nvCxnSpPr>
          <p:cNvPr id="507" name="Google Shape;507;g1022a9acd81_0_49"/>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08" name="Google Shape;508;g1022a9acd81_0_49"/>
          <p:cNvGrpSpPr/>
          <p:nvPr/>
        </p:nvGrpSpPr>
        <p:grpSpPr>
          <a:xfrm>
            <a:off x="8881099" y="3621101"/>
            <a:ext cx="414492" cy="197065"/>
            <a:chOff x="4254500" y="2100263"/>
            <a:chExt cx="1906586" cy="906463"/>
          </a:xfrm>
        </p:grpSpPr>
        <p:sp>
          <p:nvSpPr>
            <p:cNvPr id="509" name="Google Shape;509;g1022a9acd81_0_49"/>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0" name="Google Shape;510;g1022a9acd81_0_49"/>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11" name="Google Shape;511;g1022a9acd81_0_49"/>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12" name="Google Shape;512;g1022a9acd81_0_49"/>
          <p:cNvSpPr/>
          <p:nvPr/>
        </p:nvSpPr>
        <p:spPr>
          <a:xfrm>
            <a:off x="150" y="5246475"/>
            <a:ext cx="12192000" cy="1542600"/>
          </a:xfrm>
          <a:prstGeom prst="rect">
            <a:avLst/>
          </a:prstGeom>
          <a:solidFill>
            <a:srgbClr val="CFCFCF">
              <a:alpha val="29409"/>
            </a:srgbClr>
          </a:solid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From the summary table above, it’s obvious that covid doesn’t not effect the enrollment of students with disabilities significantly. As the percentage of enrollment doesn’t have display a huge difference.</a:t>
            </a:r>
            <a:endParaRPr sz="2100">
              <a:solidFill>
                <a:schemeClr val="dk1"/>
              </a:solidFill>
              <a:latin typeface="Quattrocento Sans"/>
              <a:ea typeface="Quattrocento Sans"/>
              <a:cs typeface="Quattrocento Sans"/>
              <a:sym typeface="Quattrocento Sans"/>
            </a:endParaRPr>
          </a:p>
        </p:txBody>
      </p:sp>
      <p:pic>
        <p:nvPicPr>
          <p:cNvPr id="513" name="Google Shape;513;g1022a9acd81_0_49"/>
          <p:cNvPicPr preferRelativeResize="0"/>
          <p:nvPr/>
        </p:nvPicPr>
        <p:blipFill>
          <a:blip r:embed="rId3">
            <a:alphaModFix/>
          </a:blip>
          <a:stretch>
            <a:fillRect/>
          </a:stretch>
        </p:blipFill>
        <p:spPr>
          <a:xfrm>
            <a:off x="0" y="2365284"/>
            <a:ext cx="12192000" cy="24884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g1022a9acd81_0_97"/>
          <p:cNvSpPr/>
          <p:nvPr/>
        </p:nvSpPr>
        <p:spPr>
          <a:xfrm>
            <a:off x="0" y="-58500"/>
            <a:ext cx="12192000" cy="19743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Socioeconomically Disadvantaged students </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Summary Table</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19" name="Google Shape;519;g1022a9acd81_0_97"/>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20" name="Google Shape;520;g1022a9acd81_0_97"/>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cxnSp>
        <p:nvCxnSpPr>
          <p:cNvPr id="521" name="Google Shape;521;g1022a9acd81_0_97"/>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22" name="Google Shape;522;g1022a9acd81_0_97"/>
          <p:cNvGrpSpPr/>
          <p:nvPr/>
        </p:nvGrpSpPr>
        <p:grpSpPr>
          <a:xfrm>
            <a:off x="8881099" y="3621101"/>
            <a:ext cx="414492" cy="197065"/>
            <a:chOff x="4254500" y="2100263"/>
            <a:chExt cx="1906586" cy="906463"/>
          </a:xfrm>
        </p:grpSpPr>
        <p:sp>
          <p:nvSpPr>
            <p:cNvPr id="523" name="Google Shape;523;g1022a9acd81_0_97"/>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4" name="Google Shape;524;g1022a9acd81_0_97"/>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25" name="Google Shape;525;g1022a9acd81_0_97"/>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526" name="Google Shape;526;g1022a9acd81_0_97"/>
          <p:cNvSpPr/>
          <p:nvPr/>
        </p:nvSpPr>
        <p:spPr>
          <a:xfrm>
            <a:off x="150" y="4942200"/>
            <a:ext cx="12192000" cy="1846800"/>
          </a:xfrm>
          <a:prstGeom prst="rect">
            <a:avLst/>
          </a:prstGeom>
          <a:solidFill>
            <a:srgbClr val="CFCFCF">
              <a:alpha val="29409"/>
            </a:srgbClr>
          </a:solidFill>
          <a:ln>
            <a:noFill/>
          </a:ln>
        </p:spPr>
        <p:txBody>
          <a:bodyPr spcFirstLastPara="1" wrap="square" lIns="91425" tIns="45700" rIns="91425" bIns="45700" anchor="ctr" anchorCtr="0">
            <a:noAutofit/>
          </a:bodyPr>
          <a:lstStyle/>
          <a:p>
            <a:pPr marL="0" lvl="0" indent="0" algn="just" rtl="0">
              <a:spcBef>
                <a:spcPts val="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From the summary table above, we have the average percentage difference from all counties in California of socioeconomically disadvantages students enrollment percentage is -0.41%.</a:t>
            </a:r>
            <a:endParaRPr sz="2400">
              <a:solidFill>
                <a:schemeClr val="dk1"/>
              </a:solidFill>
              <a:latin typeface="Quattrocento Sans"/>
              <a:ea typeface="Quattrocento Sans"/>
              <a:cs typeface="Quattrocento Sans"/>
              <a:sym typeface="Quattrocento Sans"/>
            </a:endParaRPr>
          </a:p>
          <a:p>
            <a:pPr marL="0" marR="0" lvl="0" indent="0" algn="just" rtl="0">
              <a:lnSpc>
                <a:spcPct val="100000"/>
              </a:lnSpc>
              <a:spcBef>
                <a:spcPts val="0"/>
              </a:spcBef>
              <a:spcAft>
                <a:spcPts val="0"/>
              </a:spcAft>
              <a:buNone/>
            </a:pPr>
            <a:endParaRPr sz="2100">
              <a:solidFill>
                <a:schemeClr val="dk1"/>
              </a:solidFill>
              <a:latin typeface="Quattrocento Sans"/>
              <a:ea typeface="Quattrocento Sans"/>
              <a:cs typeface="Quattrocento Sans"/>
              <a:sym typeface="Quattrocento Sans"/>
            </a:endParaRPr>
          </a:p>
        </p:txBody>
      </p:sp>
      <p:pic>
        <p:nvPicPr>
          <p:cNvPr id="527" name="Google Shape;527;g1022a9acd81_0_97"/>
          <p:cNvPicPr preferRelativeResize="0"/>
          <p:nvPr/>
        </p:nvPicPr>
        <p:blipFill>
          <a:blip r:embed="rId3">
            <a:alphaModFix/>
          </a:blip>
          <a:stretch>
            <a:fillRect/>
          </a:stretch>
        </p:blipFill>
        <p:spPr>
          <a:xfrm>
            <a:off x="150" y="2693789"/>
            <a:ext cx="12192000" cy="14704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g1022a9acd81_0_111"/>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Socioeconomically Disadvantaged students </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Graphic Summary </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33" name="Google Shape;533;g1022a9acd81_0_111"/>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34" name="Google Shape;534;g1022a9acd81_0_111"/>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cxnSp>
        <p:nvCxnSpPr>
          <p:cNvPr id="535" name="Google Shape;535;g1022a9acd81_0_111"/>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36" name="Google Shape;536;g1022a9acd81_0_111"/>
          <p:cNvGrpSpPr/>
          <p:nvPr/>
        </p:nvGrpSpPr>
        <p:grpSpPr>
          <a:xfrm>
            <a:off x="8881099" y="3621101"/>
            <a:ext cx="414492" cy="197065"/>
            <a:chOff x="4254500" y="2100263"/>
            <a:chExt cx="1906586" cy="906463"/>
          </a:xfrm>
        </p:grpSpPr>
        <p:sp>
          <p:nvSpPr>
            <p:cNvPr id="537" name="Google Shape;537;g1022a9acd81_0_111"/>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8" name="Google Shape;538;g1022a9acd81_0_111"/>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39" name="Google Shape;539;g1022a9acd81_0_111"/>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540" name="Google Shape;540;g1022a9acd81_0_111" title="Points scored"/>
          <p:cNvPicPr preferRelativeResize="0"/>
          <p:nvPr/>
        </p:nvPicPr>
        <p:blipFill>
          <a:blip r:embed="rId3">
            <a:alphaModFix/>
          </a:blip>
          <a:stretch>
            <a:fillRect/>
          </a:stretch>
        </p:blipFill>
        <p:spPr>
          <a:xfrm>
            <a:off x="1917212" y="1690250"/>
            <a:ext cx="8357574" cy="516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g1022a9acd81_0_126"/>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Socioeconomically Disadvantaged students </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Graphic Summary </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46" name="Google Shape;546;g1022a9acd81_0_126"/>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47" name="Google Shape;547;g1022a9acd81_0_126"/>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1</a:t>
            </a:r>
            <a:r>
              <a:rPr lang="en-US" b="1">
                <a:solidFill>
                  <a:schemeClr val="lt1"/>
                </a:solidFill>
                <a:latin typeface="Quattrocento Sans"/>
                <a:ea typeface="Quattrocento Sans"/>
                <a:cs typeface="Quattrocento Sans"/>
                <a:sym typeface="Quattrocento Sans"/>
              </a:rPr>
              <a:t>1</a:t>
            </a:r>
            <a:endParaRPr sz="1400" b="0" i="0" u="none" strike="noStrike" cap="none">
              <a:solidFill>
                <a:srgbClr val="000000"/>
              </a:solidFill>
              <a:latin typeface="Arial"/>
              <a:ea typeface="Arial"/>
              <a:cs typeface="Arial"/>
              <a:sym typeface="Arial"/>
            </a:endParaRPr>
          </a:p>
        </p:txBody>
      </p:sp>
      <p:cxnSp>
        <p:nvCxnSpPr>
          <p:cNvPr id="548" name="Google Shape;548;g1022a9acd81_0_126"/>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49" name="Google Shape;549;g1022a9acd81_0_126"/>
          <p:cNvGrpSpPr/>
          <p:nvPr/>
        </p:nvGrpSpPr>
        <p:grpSpPr>
          <a:xfrm>
            <a:off x="8881099" y="3621101"/>
            <a:ext cx="414492" cy="197065"/>
            <a:chOff x="4254500" y="2100263"/>
            <a:chExt cx="1906586" cy="906463"/>
          </a:xfrm>
        </p:grpSpPr>
        <p:sp>
          <p:nvSpPr>
            <p:cNvPr id="550" name="Google Shape;550;g1022a9acd81_0_126"/>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1" name="Google Shape;551;g1022a9acd81_0_126"/>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52" name="Google Shape;552;g1022a9acd81_0_126"/>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553" name="Google Shape;553;g1022a9acd81_0_126"/>
          <p:cNvPicPr preferRelativeResize="0"/>
          <p:nvPr/>
        </p:nvPicPr>
        <p:blipFill>
          <a:blip r:embed="rId3">
            <a:alphaModFix/>
          </a:blip>
          <a:stretch>
            <a:fillRect/>
          </a:stretch>
        </p:blipFill>
        <p:spPr>
          <a:xfrm>
            <a:off x="1356275" y="1600201"/>
            <a:ext cx="9479460" cy="5105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57"/>
        <p:cNvGrpSpPr/>
        <p:nvPr/>
      </p:nvGrpSpPr>
      <p:grpSpPr>
        <a:xfrm>
          <a:off x="0" y="0"/>
          <a:ext cx="0" cy="0"/>
          <a:chOff x="0" y="0"/>
          <a:chExt cx="0" cy="0"/>
        </a:xfrm>
      </p:grpSpPr>
      <p:pic>
        <p:nvPicPr>
          <p:cNvPr id="558" name="Google Shape;558;gfbcdc11262_1_19"/>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559" name="Google Shape;559;gfbcdc11262_1_19"/>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560" name="Google Shape;560;gfbcdc11262_1_19"/>
          <p:cNvGrpSpPr/>
          <p:nvPr/>
        </p:nvGrpSpPr>
        <p:grpSpPr>
          <a:xfrm>
            <a:off x="2757695" y="1626910"/>
            <a:ext cx="6676626" cy="3604005"/>
            <a:chOff x="2162629" y="1305681"/>
            <a:chExt cx="7866886" cy="4246500"/>
          </a:xfrm>
        </p:grpSpPr>
        <p:sp>
          <p:nvSpPr>
            <p:cNvPr id="561" name="Google Shape;561;gfbcdc11262_1_19"/>
            <p:cNvSpPr/>
            <p:nvPr/>
          </p:nvSpPr>
          <p:spPr>
            <a:xfrm>
              <a:off x="5782715"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62" name="Google Shape;562;gfbcdc11262_1_19"/>
            <p:cNvSpPr/>
            <p:nvPr/>
          </p:nvSpPr>
          <p:spPr>
            <a:xfrm>
              <a:off x="2162629"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563" name="Google Shape;563;gfbcdc11262_1_19"/>
          <p:cNvSpPr/>
          <p:nvPr/>
        </p:nvSpPr>
        <p:spPr>
          <a:xfrm>
            <a:off x="3456507" y="789512"/>
            <a:ext cx="5279100" cy="527910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64" name="Google Shape;564;gfbcdc11262_1_19"/>
          <p:cNvSpPr/>
          <p:nvPr/>
        </p:nvSpPr>
        <p:spPr>
          <a:xfrm>
            <a:off x="3879010" y="1212017"/>
            <a:ext cx="4434000" cy="4434000"/>
          </a:xfrm>
          <a:prstGeom prst="ellipse">
            <a:avLst/>
          </a:prstGeom>
          <a:solidFill>
            <a:schemeClr val="lt1">
              <a:alpha val="294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565" name="Google Shape;565;gfbcdc11262_1_19"/>
          <p:cNvSpPr txBox="1"/>
          <p:nvPr/>
        </p:nvSpPr>
        <p:spPr>
          <a:xfrm>
            <a:off x="4381688" y="2690143"/>
            <a:ext cx="3428700" cy="14778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COVID vs.</a:t>
            </a:r>
            <a:endParaRPr sz="48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Enrollment</a:t>
            </a:r>
            <a:endParaRPr sz="4800" b="1">
              <a:solidFill>
                <a:srgbClr val="FFFFF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3"/>
          <p:cNvSpPr txBox="1"/>
          <p:nvPr/>
        </p:nvSpPr>
        <p:spPr>
          <a:xfrm>
            <a:off x="4135530" y="165381"/>
            <a:ext cx="3920946"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Research Questions</a:t>
            </a:r>
            <a:endParaRPr sz="1400" b="0" i="0" u="none" strike="noStrike" cap="none">
              <a:solidFill>
                <a:srgbClr val="000000"/>
              </a:solidFill>
              <a:latin typeface="Arial"/>
              <a:ea typeface="Arial"/>
              <a:cs typeface="Arial"/>
              <a:sym typeface="Arial"/>
            </a:endParaRPr>
          </a:p>
        </p:txBody>
      </p:sp>
      <p:sp>
        <p:nvSpPr>
          <p:cNvPr id="136" name="Google Shape;136;p3"/>
          <p:cNvSpPr/>
          <p:nvPr/>
        </p:nvSpPr>
        <p:spPr>
          <a:xfrm>
            <a:off x="1052276" y="854232"/>
            <a:ext cx="10087448" cy="5626948"/>
          </a:xfrm>
          <a:prstGeom prst="rect">
            <a:avLst/>
          </a:prstGeom>
          <a:solidFill>
            <a:srgbClr val="CFCFCF">
              <a:alpha val="29411"/>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What was the significant change of enrollment pre-Covid vs during Covid?</a:t>
            </a:r>
            <a:endParaRPr sz="22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Did enrollment numbers change </a:t>
            </a:r>
            <a:r>
              <a:rPr lang="en-US" sz="2200">
                <a:solidFill>
                  <a:schemeClr val="dk1"/>
                </a:solidFill>
                <a:latin typeface="Quattrocento Sans"/>
                <a:ea typeface="Quattrocento Sans"/>
                <a:cs typeface="Quattrocento Sans"/>
                <a:sym typeface="Quattrocento Sans"/>
              </a:rPr>
              <a:t>more for specific</a:t>
            </a:r>
            <a:r>
              <a:rPr lang="en-US" sz="2200" b="0" i="0" u="none" strike="noStrike" cap="none">
                <a:solidFill>
                  <a:schemeClr val="dk1"/>
                </a:solidFill>
                <a:latin typeface="Quattrocento Sans"/>
                <a:ea typeface="Quattrocento Sans"/>
                <a:cs typeface="Quattrocento Sans"/>
                <a:sym typeface="Quattrocento Sans"/>
              </a:rPr>
              <a:t> demographics?</a:t>
            </a:r>
            <a:endParaRPr sz="2200" b="0" i="0" u="none" strike="noStrike" cap="none">
              <a:solidFill>
                <a:schemeClr val="dk1"/>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Is there a correlation between COVID cases vs students enrolled?</a:t>
            </a:r>
            <a:endParaRPr sz="1800" b="0" i="0" u="none" strike="noStrike" cap="none">
              <a:solidFill>
                <a:srgbClr val="000000"/>
              </a:solidFill>
              <a:latin typeface="Arial"/>
              <a:ea typeface="Arial"/>
              <a:cs typeface="Arial"/>
              <a:sym typeface="Arial"/>
            </a:endParaRPr>
          </a:p>
        </p:txBody>
      </p:sp>
      <p:sp>
        <p:nvSpPr>
          <p:cNvPr id="137" name="Google Shape;137;p3"/>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138" name="Google Shape;138;p3"/>
          <p:cNvSpPr txBox="1"/>
          <p:nvPr/>
        </p:nvSpPr>
        <p:spPr>
          <a:xfrm>
            <a:off x="11907454" y="6481180"/>
            <a:ext cx="277640"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gfbcdc11262_0_31"/>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Cleaning of CA COVID-19 Cases Data</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71" name="Google Shape;571;gfbcdc11262_0_31"/>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72" name="Google Shape;572;gfbcdc11262_0_31"/>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30</a:t>
            </a:r>
            <a:endParaRPr sz="1400" b="0" i="0" u="none" strike="noStrike" cap="none">
              <a:solidFill>
                <a:srgbClr val="000000"/>
              </a:solidFill>
              <a:latin typeface="Arial"/>
              <a:ea typeface="Arial"/>
              <a:cs typeface="Arial"/>
              <a:sym typeface="Arial"/>
            </a:endParaRPr>
          </a:p>
        </p:txBody>
      </p:sp>
      <p:cxnSp>
        <p:nvCxnSpPr>
          <p:cNvPr id="573" name="Google Shape;573;gfbcdc11262_0_31"/>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74" name="Google Shape;574;gfbcdc11262_0_31"/>
          <p:cNvGrpSpPr/>
          <p:nvPr/>
        </p:nvGrpSpPr>
        <p:grpSpPr>
          <a:xfrm>
            <a:off x="8881099" y="3621101"/>
            <a:ext cx="414492" cy="197065"/>
            <a:chOff x="4254500" y="2100263"/>
            <a:chExt cx="1906586" cy="906463"/>
          </a:xfrm>
        </p:grpSpPr>
        <p:sp>
          <p:nvSpPr>
            <p:cNvPr id="575" name="Google Shape;575;gfbcdc11262_0_31"/>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6" name="Google Shape;576;gfbcdc11262_0_31"/>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77" name="Google Shape;577;gfbcdc11262_0_31"/>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578" name="Google Shape;578;gfbcdc11262_0_31"/>
          <p:cNvPicPr preferRelativeResize="0"/>
          <p:nvPr/>
        </p:nvPicPr>
        <p:blipFill>
          <a:blip r:embed="rId3">
            <a:alphaModFix/>
          </a:blip>
          <a:stretch>
            <a:fillRect/>
          </a:stretch>
        </p:blipFill>
        <p:spPr>
          <a:xfrm>
            <a:off x="128550" y="1738650"/>
            <a:ext cx="5486175" cy="4990575"/>
          </a:xfrm>
          <a:prstGeom prst="rect">
            <a:avLst/>
          </a:prstGeom>
          <a:noFill/>
          <a:ln>
            <a:noFill/>
          </a:ln>
        </p:spPr>
      </p:pic>
      <p:pic>
        <p:nvPicPr>
          <p:cNvPr id="579" name="Google Shape;579;gfbcdc11262_0_31"/>
          <p:cNvPicPr preferRelativeResize="0"/>
          <p:nvPr/>
        </p:nvPicPr>
        <p:blipFill>
          <a:blip r:embed="rId4">
            <a:alphaModFix/>
          </a:blip>
          <a:stretch>
            <a:fillRect/>
          </a:stretch>
        </p:blipFill>
        <p:spPr>
          <a:xfrm>
            <a:off x="5992988" y="1671649"/>
            <a:ext cx="5486175" cy="49802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gfbcdc11262_0_43"/>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Contin. (Cumulative Positive Tests per County)</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85" name="Google Shape;585;gfbcdc11262_0_43"/>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86" name="Google Shape;586;gfbcdc11262_0_43"/>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31</a:t>
            </a:r>
            <a:endParaRPr sz="1400" b="0" i="0" u="none" strike="noStrike" cap="none">
              <a:solidFill>
                <a:srgbClr val="000000"/>
              </a:solidFill>
              <a:latin typeface="Arial"/>
              <a:ea typeface="Arial"/>
              <a:cs typeface="Arial"/>
              <a:sym typeface="Arial"/>
            </a:endParaRPr>
          </a:p>
        </p:txBody>
      </p:sp>
      <p:cxnSp>
        <p:nvCxnSpPr>
          <p:cNvPr id="587" name="Google Shape;587;gfbcdc11262_0_43"/>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588" name="Google Shape;588;gfbcdc11262_0_43"/>
          <p:cNvGrpSpPr/>
          <p:nvPr/>
        </p:nvGrpSpPr>
        <p:grpSpPr>
          <a:xfrm>
            <a:off x="8881099" y="3621101"/>
            <a:ext cx="414492" cy="197065"/>
            <a:chOff x="4254500" y="2100263"/>
            <a:chExt cx="1906586" cy="906463"/>
          </a:xfrm>
        </p:grpSpPr>
        <p:sp>
          <p:nvSpPr>
            <p:cNvPr id="589" name="Google Shape;589;gfbcdc11262_0_4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0" name="Google Shape;590;gfbcdc11262_0_4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591" name="Google Shape;591;gfbcdc11262_0_4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592" name="Google Shape;592;gfbcdc11262_0_43"/>
          <p:cNvPicPr preferRelativeResize="0"/>
          <p:nvPr/>
        </p:nvPicPr>
        <p:blipFill>
          <a:blip r:embed="rId3">
            <a:alphaModFix/>
          </a:blip>
          <a:stretch>
            <a:fillRect/>
          </a:stretch>
        </p:blipFill>
        <p:spPr>
          <a:xfrm>
            <a:off x="2470425" y="1600200"/>
            <a:ext cx="5617064" cy="525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gfbcdc11262_0_70"/>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Contin. (Merge of Student Enrollment to COVID Cases)</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598" name="Google Shape;598;gfbcdc11262_0_70"/>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599" name="Google Shape;599;gfbcdc11262_0_70"/>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32</a:t>
            </a:r>
            <a:endParaRPr sz="1400" b="0" i="0" u="none" strike="noStrike" cap="none">
              <a:solidFill>
                <a:srgbClr val="000000"/>
              </a:solidFill>
              <a:latin typeface="Arial"/>
              <a:ea typeface="Arial"/>
              <a:cs typeface="Arial"/>
              <a:sym typeface="Arial"/>
            </a:endParaRPr>
          </a:p>
        </p:txBody>
      </p:sp>
      <p:cxnSp>
        <p:nvCxnSpPr>
          <p:cNvPr id="600" name="Google Shape;600;gfbcdc11262_0_70"/>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601" name="Google Shape;601;gfbcdc11262_0_70"/>
          <p:cNvGrpSpPr/>
          <p:nvPr/>
        </p:nvGrpSpPr>
        <p:grpSpPr>
          <a:xfrm>
            <a:off x="8881099" y="3621101"/>
            <a:ext cx="414492" cy="197065"/>
            <a:chOff x="4254500" y="2100263"/>
            <a:chExt cx="1906586" cy="906463"/>
          </a:xfrm>
        </p:grpSpPr>
        <p:sp>
          <p:nvSpPr>
            <p:cNvPr id="602" name="Google Shape;602;gfbcdc11262_0_70"/>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3" name="Google Shape;603;gfbcdc11262_0_7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04" name="Google Shape;604;gfbcdc11262_0_7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605" name="Google Shape;605;gfbcdc11262_0_70"/>
          <p:cNvPicPr preferRelativeResize="0"/>
          <p:nvPr/>
        </p:nvPicPr>
        <p:blipFill>
          <a:blip r:embed="rId3">
            <a:alphaModFix/>
          </a:blip>
          <a:stretch>
            <a:fillRect/>
          </a:stretch>
        </p:blipFill>
        <p:spPr>
          <a:xfrm>
            <a:off x="647699" y="1639351"/>
            <a:ext cx="9949240" cy="52186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gfbcdc11262_0_83"/>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Reorganized by Student Enrollment</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4000" b="1">
                <a:solidFill>
                  <a:schemeClr val="lt1"/>
                </a:solidFill>
                <a:latin typeface="Quattrocento Sans"/>
                <a:ea typeface="Quattrocento Sans"/>
                <a:cs typeface="Quattrocento Sans"/>
                <a:sym typeface="Quattrocento Sans"/>
              </a:rPr>
              <a:t>Part 1</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611" name="Google Shape;611;gfbcdc11262_0_83"/>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612" name="Google Shape;612;gfbcdc11262_0_83"/>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33</a:t>
            </a:r>
            <a:endParaRPr sz="1400" b="0" i="0" u="none" strike="noStrike" cap="none">
              <a:solidFill>
                <a:srgbClr val="000000"/>
              </a:solidFill>
              <a:latin typeface="Arial"/>
              <a:ea typeface="Arial"/>
              <a:cs typeface="Arial"/>
              <a:sym typeface="Arial"/>
            </a:endParaRPr>
          </a:p>
        </p:txBody>
      </p:sp>
      <p:cxnSp>
        <p:nvCxnSpPr>
          <p:cNvPr id="613" name="Google Shape;613;gfbcdc11262_0_83"/>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614" name="Google Shape;614;gfbcdc11262_0_83"/>
          <p:cNvGrpSpPr/>
          <p:nvPr/>
        </p:nvGrpSpPr>
        <p:grpSpPr>
          <a:xfrm>
            <a:off x="8881099" y="3621101"/>
            <a:ext cx="414492" cy="197065"/>
            <a:chOff x="4254500" y="2100263"/>
            <a:chExt cx="1906586" cy="906463"/>
          </a:xfrm>
        </p:grpSpPr>
        <p:sp>
          <p:nvSpPr>
            <p:cNvPr id="615" name="Google Shape;615;gfbcdc11262_0_83"/>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6" name="Google Shape;616;gfbcdc11262_0_83"/>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17" name="Google Shape;617;gfbcdc11262_0_83"/>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618" name="Google Shape;618;gfbcdc11262_0_83"/>
          <p:cNvPicPr preferRelativeResize="0"/>
          <p:nvPr/>
        </p:nvPicPr>
        <p:blipFill>
          <a:blip r:embed="rId3">
            <a:alphaModFix/>
          </a:blip>
          <a:stretch>
            <a:fillRect/>
          </a:stretch>
        </p:blipFill>
        <p:spPr>
          <a:xfrm>
            <a:off x="554450" y="1600200"/>
            <a:ext cx="8936227" cy="5188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gfbcdc11262_0_57"/>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lvl="0" indent="0" algn="l" rtl="0">
              <a:spcBef>
                <a:spcPts val="0"/>
              </a:spcBef>
              <a:spcAft>
                <a:spcPts val="0"/>
              </a:spcAft>
              <a:buClr>
                <a:schemeClr val="dk1"/>
              </a:buClr>
              <a:buSzPts val="1800"/>
              <a:buFont typeface="Arial"/>
              <a:buNone/>
            </a:pPr>
            <a:r>
              <a:rPr lang="en-US" sz="4000" b="1">
                <a:solidFill>
                  <a:schemeClr val="lt1"/>
                </a:solidFill>
                <a:latin typeface="Quattrocento Sans"/>
                <a:ea typeface="Quattrocento Sans"/>
                <a:cs typeface="Quattrocento Sans"/>
                <a:sym typeface="Quattrocento Sans"/>
              </a:rPr>
              <a:t>Reorganized by Student Enrollment</a:t>
            </a:r>
            <a:endParaRPr sz="4000" b="1">
              <a:solidFill>
                <a:schemeClr val="lt1"/>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800"/>
              <a:buFont typeface="Arial"/>
              <a:buNone/>
            </a:pPr>
            <a:r>
              <a:rPr lang="en-US" sz="4000" b="1">
                <a:solidFill>
                  <a:schemeClr val="lt1"/>
                </a:solidFill>
                <a:latin typeface="Quattrocento Sans"/>
                <a:ea typeface="Quattrocento Sans"/>
                <a:cs typeface="Quattrocento Sans"/>
                <a:sym typeface="Quattrocento Sans"/>
              </a:rPr>
              <a:t>Part 2</a:t>
            </a:r>
            <a:endParaRPr sz="40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624" name="Google Shape;624;gfbcdc11262_0_57"/>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625" name="Google Shape;625;gfbcdc11262_0_57"/>
          <p:cNvSpPr txBox="1"/>
          <p:nvPr/>
        </p:nvSpPr>
        <p:spPr>
          <a:xfrm>
            <a:off x="11857440" y="6481180"/>
            <a:ext cx="3906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34</a:t>
            </a:r>
            <a:endParaRPr sz="1400" b="0" i="0" u="none" strike="noStrike" cap="none">
              <a:solidFill>
                <a:srgbClr val="000000"/>
              </a:solidFill>
              <a:latin typeface="Arial"/>
              <a:ea typeface="Arial"/>
              <a:cs typeface="Arial"/>
              <a:sym typeface="Arial"/>
            </a:endParaRPr>
          </a:p>
        </p:txBody>
      </p:sp>
      <p:cxnSp>
        <p:nvCxnSpPr>
          <p:cNvPr id="626" name="Google Shape;626;gfbcdc11262_0_57"/>
          <p:cNvCxnSpPr/>
          <p:nvPr/>
        </p:nvCxnSpPr>
        <p:spPr>
          <a:xfrm>
            <a:off x="685686" y="2631729"/>
            <a:ext cx="1463100" cy="0"/>
          </a:xfrm>
          <a:prstGeom prst="straightConnector1">
            <a:avLst/>
          </a:prstGeom>
          <a:noFill/>
          <a:ln w="9525" cap="flat" cmpd="sng">
            <a:solidFill>
              <a:schemeClr val="lt1"/>
            </a:solidFill>
            <a:prstDash val="solid"/>
            <a:miter lim="800000"/>
            <a:headEnd type="none" w="sm" len="sm"/>
            <a:tailEnd type="none" w="sm" len="sm"/>
          </a:ln>
        </p:spPr>
      </p:cxnSp>
      <p:grpSp>
        <p:nvGrpSpPr>
          <p:cNvPr id="627" name="Google Shape;627;gfbcdc11262_0_57"/>
          <p:cNvGrpSpPr/>
          <p:nvPr/>
        </p:nvGrpSpPr>
        <p:grpSpPr>
          <a:xfrm>
            <a:off x="8881099" y="3621101"/>
            <a:ext cx="414492" cy="197065"/>
            <a:chOff x="4254500" y="2100263"/>
            <a:chExt cx="1906586" cy="906463"/>
          </a:xfrm>
        </p:grpSpPr>
        <p:sp>
          <p:nvSpPr>
            <p:cNvPr id="628" name="Google Shape;628;gfbcdc11262_0_57"/>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29" name="Google Shape;629;gfbcdc11262_0_57"/>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630" name="Google Shape;630;gfbcdc11262_0_57"/>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pic>
        <p:nvPicPr>
          <p:cNvPr id="631" name="Google Shape;631;gfbcdc11262_0_57"/>
          <p:cNvPicPr preferRelativeResize="0"/>
          <p:nvPr/>
        </p:nvPicPr>
        <p:blipFill>
          <a:blip r:embed="rId3">
            <a:alphaModFix/>
          </a:blip>
          <a:stretch>
            <a:fillRect/>
          </a:stretch>
        </p:blipFill>
        <p:spPr>
          <a:xfrm>
            <a:off x="1110150" y="1600200"/>
            <a:ext cx="9050730" cy="5188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6"/>
        <p:cNvGrpSpPr/>
        <p:nvPr/>
      </p:nvGrpSpPr>
      <p:grpSpPr>
        <a:xfrm>
          <a:off x="0" y="0"/>
          <a:ext cx="0" cy="0"/>
          <a:chOff x="0" y="0"/>
          <a:chExt cx="0" cy="0"/>
        </a:xfrm>
      </p:grpSpPr>
      <p:sp>
        <p:nvSpPr>
          <p:cNvPr id="637" name="Google Shape;637;gfbcdc11262_4_0"/>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Heatmap for Total Enrollment for 2020 vs 2021</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pic>
        <p:nvPicPr>
          <p:cNvPr id="638" name="Google Shape;638;gfbcdc11262_4_0"/>
          <p:cNvPicPr preferRelativeResize="0"/>
          <p:nvPr/>
        </p:nvPicPr>
        <p:blipFill>
          <a:blip r:embed="rId3">
            <a:alphaModFix/>
          </a:blip>
          <a:stretch>
            <a:fillRect/>
          </a:stretch>
        </p:blipFill>
        <p:spPr>
          <a:xfrm>
            <a:off x="381000" y="2012000"/>
            <a:ext cx="5760918" cy="4318025"/>
          </a:xfrm>
          <a:prstGeom prst="rect">
            <a:avLst/>
          </a:prstGeom>
          <a:noFill/>
          <a:ln>
            <a:noFill/>
          </a:ln>
        </p:spPr>
      </p:pic>
      <p:pic>
        <p:nvPicPr>
          <p:cNvPr id="639" name="Google Shape;639;gfbcdc11262_4_0"/>
          <p:cNvPicPr preferRelativeResize="0"/>
          <p:nvPr/>
        </p:nvPicPr>
        <p:blipFill>
          <a:blip r:embed="rId4">
            <a:alphaModFix/>
          </a:blip>
          <a:stretch>
            <a:fillRect/>
          </a:stretch>
        </p:blipFill>
        <p:spPr>
          <a:xfrm>
            <a:off x="6368150" y="2012000"/>
            <a:ext cx="5538100" cy="4318025"/>
          </a:xfrm>
          <a:prstGeom prst="rect">
            <a:avLst/>
          </a:prstGeom>
          <a:noFill/>
          <a:ln>
            <a:noFill/>
          </a:ln>
        </p:spPr>
      </p:pic>
      <p:sp>
        <p:nvSpPr>
          <p:cNvPr id="640" name="Google Shape;640;gfbcdc11262_4_0"/>
          <p:cNvSpPr txBox="1"/>
          <p:nvPr/>
        </p:nvSpPr>
        <p:spPr>
          <a:xfrm>
            <a:off x="462650" y="2095500"/>
            <a:ext cx="783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0000"/>
                </a:solidFill>
                <a:latin typeface="Quattrocento Sans"/>
                <a:ea typeface="Quattrocento Sans"/>
                <a:cs typeface="Quattrocento Sans"/>
                <a:sym typeface="Quattrocento Sans"/>
              </a:rPr>
              <a:t>2020</a:t>
            </a:r>
            <a:endParaRPr b="1">
              <a:solidFill>
                <a:srgbClr val="FF0000"/>
              </a:solidFill>
              <a:latin typeface="Quattrocento Sans"/>
              <a:ea typeface="Quattrocento Sans"/>
              <a:cs typeface="Quattrocento Sans"/>
              <a:sym typeface="Quattrocento Sans"/>
            </a:endParaRPr>
          </a:p>
        </p:txBody>
      </p:sp>
      <p:sp>
        <p:nvSpPr>
          <p:cNvPr id="641" name="Google Shape;641;gfbcdc11262_4_0"/>
          <p:cNvSpPr txBox="1"/>
          <p:nvPr/>
        </p:nvSpPr>
        <p:spPr>
          <a:xfrm>
            <a:off x="6547750" y="2095500"/>
            <a:ext cx="783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0000"/>
                </a:solidFill>
                <a:latin typeface="Quattrocento Sans"/>
                <a:ea typeface="Quattrocento Sans"/>
                <a:cs typeface="Quattrocento Sans"/>
                <a:sym typeface="Quattrocento Sans"/>
              </a:rPr>
              <a:t>2021</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6"/>
        <p:cNvGrpSpPr/>
        <p:nvPr/>
      </p:nvGrpSpPr>
      <p:grpSpPr>
        <a:xfrm>
          <a:off x="0" y="0"/>
          <a:ext cx="0" cy="0"/>
          <a:chOff x="0" y="0"/>
          <a:chExt cx="0" cy="0"/>
        </a:xfrm>
      </p:grpSpPr>
      <p:sp>
        <p:nvSpPr>
          <p:cNvPr id="647" name="Google Shape;647;gfbcdc11262_4_6"/>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Heatmap for Cumulative Positive Cases 2020 vs 2021</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pic>
        <p:nvPicPr>
          <p:cNvPr id="648" name="Google Shape;648;gfbcdc11262_4_6"/>
          <p:cNvPicPr preferRelativeResize="0"/>
          <p:nvPr/>
        </p:nvPicPr>
        <p:blipFill>
          <a:blip r:embed="rId3">
            <a:alphaModFix/>
          </a:blip>
          <a:stretch>
            <a:fillRect/>
          </a:stretch>
        </p:blipFill>
        <p:spPr>
          <a:xfrm>
            <a:off x="323850" y="2011150"/>
            <a:ext cx="5453750" cy="4296251"/>
          </a:xfrm>
          <a:prstGeom prst="rect">
            <a:avLst/>
          </a:prstGeom>
          <a:noFill/>
          <a:ln>
            <a:noFill/>
          </a:ln>
        </p:spPr>
      </p:pic>
      <p:pic>
        <p:nvPicPr>
          <p:cNvPr id="649" name="Google Shape;649;gfbcdc11262_4_6"/>
          <p:cNvPicPr preferRelativeResize="0"/>
          <p:nvPr/>
        </p:nvPicPr>
        <p:blipFill>
          <a:blip r:embed="rId4">
            <a:alphaModFix/>
          </a:blip>
          <a:stretch>
            <a:fillRect/>
          </a:stretch>
        </p:blipFill>
        <p:spPr>
          <a:xfrm>
            <a:off x="6180375" y="2011150"/>
            <a:ext cx="5724883" cy="4296250"/>
          </a:xfrm>
          <a:prstGeom prst="rect">
            <a:avLst/>
          </a:prstGeom>
          <a:noFill/>
          <a:ln>
            <a:noFill/>
          </a:ln>
        </p:spPr>
      </p:pic>
      <p:sp>
        <p:nvSpPr>
          <p:cNvPr id="650" name="Google Shape;650;gfbcdc11262_4_6"/>
          <p:cNvSpPr txBox="1"/>
          <p:nvPr/>
        </p:nvSpPr>
        <p:spPr>
          <a:xfrm>
            <a:off x="381000" y="2065550"/>
            <a:ext cx="783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0000"/>
                </a:solidFill>
                <a:latin typeface="Quattrocento Sans"/>
                <a:ea typeface="Quattrocento Sans"/>
                <a:cs typeface="Quattrocento Sans"/>
                <a:sym typeface="Quattrocento Sans"/>
              </a:rPr>
              <a:t>2020</a:t>
            </a:r>
            <a:endParaRPr b="1">
              <a:solidFill>
                <a:srgbClr val="FF0000"/>
              </a:solidFill>
              <a:latin typeface="Quattrocento Sans"/>
              <a:ea typeface="Quattrocento Sans"/>
              <a:cs typeface="Quattrocento Sans"/>
              <a:sym typeface="Quattrocento Sans"/>
            </a:endParaRPr>
          </a:p>
        </p:txBody>
      </p:sp>
      <p:sp>
        <p:nvSpPr>
          <p:cNvPr id="651" name="Google Shape;651;gfbcdc11262_4_6"/>
          <p:cNvSpPr txBox="1"/>
          <p:nvPr/>
        </p:nvSpPr>
        <p:spPr>
          <a:xfrm>
            <a:off x="6313700" y="2065550"/>
            <a:ext cx="7837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b="1">
                <a:solidFill>
                  <a:srgbClr val="FF0000"/>
                </a:solidFill>
                <a:latin typeface="Quattrocento Sans"/>
                <a:ea typeface="Quattrocento Sans"/>
                <a:cs typeface="Quattrocento Sans"/>
                <a:sym typeface="Quattrocento Sans"/>
              </a:rPr>
              <a:t>2021</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6"/>
        <p:cNvGrpSpPr/>
        <p:nvPr/>
      </p:nvGrpSpPr>
      <p:grpSpPr>
        <a:xfrm>
          <a:off x="0" y="0"/>
          <a:ext cx="0" cy="0"/>
          <a:chOff x="0" y="0"/>
          <a:chExt cx="0" cy="0"/>
        </a:xfrm>
      </p:grpSpPr>
      <p:sp>
        <p:nvSpPr>
          <p:cNvPr id="657" name="Google Shape;657;gfbcdc11262_4_22"/>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Linear Regression:</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Enrollment Total vs Cumulative Positive Cases 2020</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658" name="Google Shape;658;gfbcdc11262_4_22"/>
          <p:cNvSpPr txBox="1"/>
          <p:nvPr/>
        </p:nvSpPr>
        <p:spPr>
          <a:xfrm>
            <a:off x="8708575" y="3229550"/>
            <a:ext cx="3374700" cy="2247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Quattrocento Sans"/>
                <a:ea typeface="Quattrocento Sans"/>
                <a:cs typeface="Quattrocento Sans"/>
                <a:sym typeface="Quattrocento Sans"/>
              </a:rPr>
              <a:t>r = </a:t>
            </a:r>
            <a:r>
              <a:rPr lang="en-US" sz="2400">
                <a:solidFill>
                  <a:schemeClr val="dk1"/>
                </a:solidFill>
                <a:highlight>
                  <a:srgbClr val="FFFFFF"/>
                </a:highlight>
              </a:rPr>
              <a:t>0.97159388</a:t>
            </a:r>
            <a:endParaRPr sz="2400">
              <a:solidFill>
                <a:schemeClr val="dk1"/>
              </a:solidFill>
              <a:highlight>
                <a:srgbClr val="FFFFFF"/>
              </a:highlight>
            </a:endParaRPr>
          </a:p>
          <a:p>
            <a:pPr marL="0" lvl="0" indent="0" algn="l" rtl="0">
              <a:spcBef>
                <a:spcPts val="0"/>
              </a:spcBef>
              <a:spcAft>
                <a:spcPts val="0"/>
              </a:spcAft>
              <a:buNone/>
            </a:pPr>
            <a:endParaRPr sz="2400">
              <a:solidFill>
                <a:schemeClr val="dk1"/>
              </a:solidFill>
              <a:highlight>
                <a:srgbClr val="FFFFFF"/>
              </a:highlight>
            </a:endParaRPr>
          </a:p>
          <a:p>
            <a:pPr marL="0" lvl="0" indent="0" algn="l" rtl="0">
              <a:spcBef>
                <a:spcPts val="0"/>
              </a:spcBef>
              <a:spcAft>
                <a:spcPts val="0"/>
              </a:spcAft>
              <a:buNone/>
            </a:pPr>
            <a:r>
              <a:rPr lang="en-US" sz="2400">
                <a:solidFill>
                  <a:schemeClr val="dk1"/>
                </a:solidFill>
                <a:highlight>
                  <a:srgbClr val="FFFFFF"/>
                </a:highlight>
              </a:rPr>
              <a:t>R2 = 94.40%</a:t>
            </a:r>
            <a:endParaRPr sz="2400">
              <a:solidFill>
                <a:schemeClr val="dk1"/>
              </a:solidFill>
              <a:highlight>
                <a:srgbClr val="FFFFFF"/>
              </a:highlight>
            </a:endParaRPr>
          </a:p>
          <a:p>
            <a:pPr marL="0" lvl="0" indent="0" algn="l" rtl="0">
              <a:spcBef>
                <a:spcPts val="0"/>
              </a:spcBef>
              <a:spcAft>
                <a:spcPts val="0"/>
              </a:spcAft>
              <a:buNone/>
            </a:pPr>
            <a:endParaRPr sz="2400">
              <a:solidFill>
                <a:schemeClr val="dk1"/>
              </a:solidFill>
              <a:highlight>
                <a:srgbClr val="FFFFFF"/>
              </a:highlight>
            </a:endParaRPr>
          </a:p>
          <a:p>
            <a:pPr marL="0" lvl="0" indent="0" algn="l" rtl="0">
              <a:spcBef>
                <a:spcPts val="0"/>
              </a:spcBef>
              <a:spcAft>
                <a:spcPts val="0"/>
              </a:spcAft>
              <a:buNone/>
            </a:pPr>
            <a:r>
              <a:rPr lang="en-US" sz="2400">
                <a:solidFill>
                  <a:schemeClr val="dk1"/>
                </a:solidFill>
                <a:highlight>
                  <a:srgbClr val="FFFFFF"/>
                </a:highlight>
              </a:rPr>
              <a:t>y = 0.6434x - 17631.6</a:t>
            </a:r>
            <a:endParaRPr sz="2400">
              <a:solidFill>
                <a:schemeClr val="dk1"/>
              </a:solidFill>
              <a:highlight>
                <a:srgbClr val="FFFFFF"/>
              </a:highlight>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659" name="Google Shape;659;gfbcdc11262_4_22"/>
          <p:cNvPicPr preferRelativeResize="0"/>
          <p:nvPr/>
        </p:nvPicPr>
        <p:blipFill>
          <a:blip r:embed="rId3">
            <a:alphaModFix/>
          </a:blip>
          <a:stretch>
            <a:fillRect/>
          </a:stretch>
        </p:blipFill>
        <p:spPr>
          <a:xfrm>
            <a:off x="76200" y="1618774"/>
            <a:ext cx="8632375" cy="5053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4"/>
        <p:cNvGrpSpPr/>
        <p:nvPr/>
      </p:nvGrpSpPr>
      <p:grpSpPr>
        <a:xfrm>
          <a:off x="0" y="0"/>
          <a:ext cx="0" cy="0"/>
          <a:chOff x="0" y="0"/>
          <a:chExt cx="0" cy="0"/>
        </a:xfrm>
      </p:grpSpPr>
      <p:sp>
        <p:nvSpPr>
          <p:cNvPr id="665" name="Google Shape;665;gfbcdc11262_4_29"/>
          <p:cNvSpPr/>
          <p:nvPr/>
        </p:nvSpPr>
        <p:spPr>
          <a:xfrm>
            <a:off x="0" y="-58500"/>
            <a:ext cx="12192000" cy="1658700"/>
          </a:xfrm>
          <a:prstGeom prst="rect">
            <a:avLst/>
          </a:prstGeom>
          <a:solidFill>
            <a:srgbClr val="30353F">
              <a:alpha val="85490"/>
            </a:srgbClr>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Linear Regression:</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r>
              <a:rPr lang="en-US" sz="3600" b="1">
                <a:solidFill>
                  <a:schemeClr val="lt1"/>
                </a:solidFill>
                <a:latin typeface="Quattrocento Sans"/>
                <a:ea typeface="Quattrocento Sans"/>
                <a:cs typeface="Quattrocento Sans"/>
                <a:sym typeface="Quattrocento Sans"/>
              </a:rPr>
              <a:t>Enrollment Total vs Cumulative Positive Cases 2021</a:t>
            </a:r>
            <a:endParaRPr sz="3600" b="1">
              <a:solidFill>
                <a:schemeClr val="lt1"/>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800"/>
              <a:buFont typeface="Arial"/>
              <a:buNone/>
            </a:pPr>
            <a:endParaRPr sz="4000" b="1">
              <a:solidFill>
                <a:schemeClr val="lt1"/>
              </a:solidFill>
              <a:latin typeface="Quattrocento Sans"/>
              <a:ea typeface="Quattrocento Sans"/>
              <a:cs typeface="Quattrocento Sans"/>
              <a:sym typeface="Quattrocento Sans"/>
            </a:endParaRPr>
          </a:p>
        </p:txBody>
      </p:sp>
      <p:sp>
        <p:nvSpPr>
          <p:cNvPr id="666" name="Google Shape;666;gfbcdc11262_4_29"/>
          <p:cNvSpPr txBox="1"/>
          <p:nvPr/>
        </p:nvSpPr>
        <p:spPr>
          <a:xfrm>
            <a:off x="8694950" y="3202325"/>
            <a:ext cx="3374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Quattrocento Sans"/>
                <a:ea typeface="Quattrocento Sans"/>
                <a:cs typeface="Quattrocento Sans"/>
                <a:sym typeface="Quattrocento Sans"/>
              </a:rPr>
              <a:t>r = </a:t>
            </a:r>
            <a:r>
              <a:rPr lang="en-US" sz="2400">
                <a:solidFill>
                  <a:schemeClr val="dk1"/>
                </a:solidFill>
                <a:highlight>
                  <a:srgbClr val="FFFFFF"/>
                </a:highlight>
              </a:rPr>
              <a:t>0.98350271</a:t>
            </a:r>
            <a:endParaRPr sz="2400">
              <a:solidFill>
                <a:schemeClr val="dk1"/>
              </a:solidFill>
              <a:highlight>
                <a:srgbClr val="FFFFFF"/>
              </a:highlight>
            </a:endParaRPr>
          </a:p>
          <a:p>
            <a:pPr marL="0" lvl="0" indent="0" algn="l" rtl="0">
              <a:spcBef>
                <a:spcPts val="0"/>
              </a:spcBef>
              <a:spcAft>
                <a:spcPts val="0"/>
              </a:spcAft>
              <a:buNone/>
            </a:pPr>
            <a:endParaRPr sz="2400">
              <a:solidFill>
                <a:schemeClr val="dk1"/>
              </a:solidFill>
              <a:highlight>
                <a:srgbClr val="FFFFFF"/>
              </a:highlight>
            </a:endParaRPr>
          </a:p>
          <a:p>
            <a:pPr marL="0" lvl="0" indent="0" algn="l" rtl="0">
              <a:spcBef>
                <a:spcPts val="0"/>
              </a:spcBef>
              <a:spcAft>
                <a:spcPts val="0"/>
              </a:spcAft>
              <a:buNone/>
            </a:pPr>
            <a:endParaRPr sz="2400">
              <a:solidFill>
                <a:schemeClr val="dk1"/>
              </a:solidFill>
              <a:highlight>
                <a:srgbClr val="FFFFFF"/>
              </a:highlight>
            </a:endParaRPr>
          </a:p>
          <a:p>
            <a:pPr marL="0" lvl="0" indent="0" algn="l" rtl="0">
              <a:spcBef>
                <a:spcPts val="0"/>
              </a:spcBef>
              <a:spcAft>
                <a:spcPts val="0"/>
              </a:spcAft>
              <a:buNone/>
            </a:pPr>
            <a:r>
              <a:rPr lang="en-US" sz="2400">
                <a:solidFill>
                  <a:schemeClr val="dk1"/>
                </a:solidFill>
                <a:highlight>
                  <a:srgbClr val="FFFFFF"/>
                </a:highlight>
              </a:rPr>
              <a:t>R2 = 96.73%</a:t>
            </a:r>
            <a:endParaRPr sz="2400">
              <a:solidFill>
                <a:schemeClr val="dk1"/>
              </a:solidFill>
              <a:highlight>
                <a:srgbClr val="FFFFFF"/>
              </a:highlight>
            </a:endParaRPr>
          </a:p>
          <a:p>
            <a:pPr marL="0" lvl="0" indent="0" algn="l" rtl="0">
              <a:spcBef>
                <a:spcPts val="0"/>
              </a:spcBef>
              <a:spcAft>
                <a:spcPts val="0"/>
              </a:spcAft>
              <a:buNone/>
            </a:pPr>
            <a:endParaRPr sz="2400">
              <a:solidFill>
                <a:schemeClr val="dk1"/>
              </a:solidFill>
              <a:highlight>
                <a:srgbClr val="FFFFFF"/>
              </a:highlight>
            </a:endParaRPr>
          </a:p>
          <a:p>
            <a:pPr marL="0" lvl="0" indent="0" algn="l" rtl="0">
              <a:spcBef>
                <a:spcPts val="0"/>
              </a:spcBef>
              <a:spcAft>
                <a:spcPts val="0"/>
              </a:spcAft>
              <a:buNone/>
            </a:pPr>
            <a:r>
              <a:rPr lang="en-US" sz="2400">
                <a:solidFill>
                  <a:schemeClr val="dk1"/>
                </a:solidFill>
                <a:highlight>
                  <a:srgbClr val="FFFFFF"/>
                </a:highlight>
              </a:rPr>
              <a:t>y = 1.2309x - 25730.3</a:t>
            </a:r>
            <a:endParaRPr sz="2400">
              <a:solidFill>
                <a:schemeClr val="dk1"/>
              </a:solidFill>
              <a:highlight>
                <a:srgbClr val="FFFFFF"/>
              </a:highlight>
            </a:endParaRPr>
          </a:p>
          <a:p>
            <a:pPr marL="0" lvl="0" indent="0" algn="l" rtl="0">
              <a:spcBef>
                <a:spcPts val="0"/>
              </a:spcBef>
              <a:spcAft>
                <a:spcPts val="0"/>
              </a:spcAft>
              <a:buNone/>
            </a:pPr>
            <a:endParaRPr>
              <a:latin typeface="Quattrocento Sans"/>
              <a:ea typeface="Quattrocento Sans"/>
              <a:cs typeface="Quattrocento Sans"/>
              <a:sym typeface="Quattrocento Sans"/>
            </a:endParaRPr>
          </a:p>
        </p:txBody>
      </p:sp>
      <p:pic>
        <p:nvPicPr>
          <p:cNvPr id="667" name="Google Shape;667;gfbcdc11262_4_29"/>
          <p:cNvPicPr preferRelativeResize="0"/>
          <p:nvPr/>
        </p:nvPicPr>
        <p:blipFill>
          <a:blip r:embed="rId3">
            <a:alphaModFix/>
          </a:blip>
          <a:stretch>
            <a:fillRect/>
          </a:stretch>
        </p:blipFill>
        <p:spPr>
          <a:xfrm>
            <a:off x="81650" y="1697887"/>
            <a:ext cx="8531675" cy="5077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gfbcdc11262_1_0"/>
          <p:cNvSpPr txBox="1"/>
          <p:nvPr/>
        </p:nvSpPr>
        <p:spPr>
          <a:xfrm>
            <a:off x="4135530" y="165381"/>
            <a:ext cx="39210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a:solidFill>
                  <a:srgbClr val="30353F"/>
                </a:solidFill>
                <a:latin typeface="Century Gothic"/>
                <a:ea typeface="Century Gothic"/>
                <a:cs typeface="Century Gothic"/>
                <a:sym typeface="Century Gothic"/>
              </a:rPr>
              <a:t>Summary</a:t>
            </a:r>
            <a:endParaRPr sz="1400" b="0" i="0" u="none" strike="noStrike" cap="none">
              <a:solidFill>
                <a:srgbClr val="000000"/>
              </a:solidFill>
              <a:latin typeface="Arial"/>
              <a:ea typeface="Arial"/>
              <a:cs typeface="Arial"/>
              <a:sym typeface="Arial"/>
            </a:endParaRPr>
          </a:p>
        </p:txBody>
      </p:sp>
      <p:sp>
        <p:nvSpPr>
          <p:cNvPr id="674" name="Google Shape;674;gfbcdc11262_1_0"/>
          <p:cNvSpPr/>
          <p:nvPr/>
        </p:nvSpPr>
        <p:spPr>
          <a:xfrm>
            <a:off x="1052276" y="854232"/>
            <a:ext cx="10087500" cy="5626800"/>
          </a:xfrm>
          <a:prstGeom prst="rect">
            <a:avLst/>
          </a:prstGeom>
          <a:solidFill>
            <a:srgbClr val="CFCFCF">
              <a:alpha val="29409"/>
            </a:srgbClr>
          </a:solidFill>
          <a:ln>
            <a:noFill/>
          </a:ln>
        </p:spPr>
        <p:txBody>
          <a:bodyPr spcFirstLastPara="1" wrap="square" lIns="91425" tIns="45700" rIns="91425" bIns="45700" anchor="ctr" anchorCtr="0">
            <a:noAutofit/>
          </a:bodyPr>
          <a:lstStyle/>
          <a:p>
            <a:pPr marL="457200" marR="0" lvl="0" indent="0" algn="l" rtl="0">
              <a:lnSpc>
                <a:spcPct val="100000"/>
              </a:lnSpc>
              <a:spcBef>
                <a:spcPts val="0"/>
              </a:spcBef>
              <a:spcAft>
                <a:spcPts val="0"/>
              </a:spcAft>
              <a:buNone/>
            </a:pPr>
            <a:endParaRPr sz="1800" b="0" i="0" u="none" strike="noStrike" cap="none">
              <a:solidFill>
                <a:srgbClr val="000000"/>
              </a:solidFill>
              <a:latin typeface="Arial"/>
              <a:ea typeface="Arial"/>
              <a:cs typeface="Arial"/>
              <a:sym typeface="Arial"/>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Was there significant change of enrollment pre-Covid vs during Covid?</a:t>
            </a:r>
            <a:endParaRPr sz="2200" b="0" i="0" u="none" strike="noStrike" cap="none">
              <a:solidFill>
                <a:schemeClr val="dk1"/>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Drop in total enrollment</a:t>
            </a:r>
            <a:endParaRPr sz="2200">
              <a:solidFill>
                <a:schemeClr val="dk1"/>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Dependent on county</a:t>
            </a:r>
            <a:endParaRPr sz="2200">
              <a:solidFill>
                <a:schemeClr val="dk1"/>
              </a:solidFill>
              <a:latin typeface="Quattrocento Sans"/>
              <a:ea typeface="Quattrocento Sans"/>
              <a:cs typeface="Quattrocento Sans"/>
              <a:sym typeface="Quattrocento Sans"/>
            </a:endParaRPr>
          </a:p>
          <a:p>
            <a:pPr marL="457200" lvl="0" indent="-368300" algn="l" rtl="0">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Did enrollment numbers change more for specific demographics?</a:t>
            </a:r>
            <a:endParaRPr sz="2200" b="0" i="0" u="none" strike="noStrike" cap="none">
              <a:solidFill>
                <a:schemeClr val="dk1"/>
              </a:solidFill>
              <a:latin typeface="Quattrocento Sans"/>
              <a:ea typeface="Quattrocento Sans"/>
              <a:cs typeface="Quattrocento Sans"/>
              <a:sym typeface="Quattrocento Sans"/>
            </a:endParaRPr>
          </a:p>
          <a:p>
            <a:pPr marL="914400" lvl="1" indent="-368300" algn="l" rtl="0">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Differed per demographic (i.e. Homelessness vs. Race)</a:t>
            </a:r>
            <a:endParaRPr sz="2200">
              <a:solidFill>
                <a:schemeClr val="dk1"/>
              </a:solidFill>
              <a:latin typeface="Quattrocento Sans"/>
              <a:ea typeface="Quattrocento Sans"/>
              <a:cs typeface="Quattrocento Sans"/>
              <a:sym typeface="Quattrocento Sans"/>
            </a:endParaRPr>
          </a:p>
          <a:p>
            <a:pPr marL="914400" lvl="1" indent="-368300" algn="l" rtl="0">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Drop by demographic was overall even</a:t>
            </a:r>
            <a:endParaRPr sz="2200">
              <a:solidFill>
                <a:schemeClr val="dk1"/>
              </a:solidFill>
              <a:latin typeface="Quattrocento Sans"/>
              <a:ea typeface="Quattrocento Sans"/>
              <a:cs typeface="Quattrocento Sans"/>
              <a:sym typeface="Quattrocento Sans"/>
            </a:endParaRPr>
          </a:p>
          <a:p>
            <a:pPr marL="285750" marR="0" lvl="0" indent="-285750" algn="l" rtl="0">
              <a:lnSpc>
                <a:spcPct val="100000"/>
              </a:lnSpc>
              <a:spcBef>
                <a:spcPts val="0"/>
              </a:spcBef>
              <a:spcAft>
                <a:spcPts val="0"/>
              </a:spcAft>
              <a:buClr>
                <a:schemeClr val="dk1"/>
              </a:buClr>
              <a:buSzPts val="2200"/>
              <a:buFont typeface="Arial"/>
              <a:buChar char="•"/>
            </a:pPr>
            <a:r>
              <a:rPr lang="en-US" sz="2200" b="0" i="0" u="none" strike="noStrike" cap="none">
                <a:solidFill>
                  <a:schemeClr val="dk1"/>
                </a:solidFill>
                <a:latin typeface="Quattrocento Sans"/>
                <a:ea typeface="Quattrocento Sans"/>
                <a:cs typeface="Quattrocento Sans"/>
                <a:sym typeface="Quattrocento Sans"/>
              </a:rPr>
              <a:t>Is there a correlation between COVID cases vs students enrolled?</a:t>
            </a:r>
            <a:endParaRPr sz="2200" b="0" i="0" u="none" strike="noStrike" cap="none">
              <a:solidFill>
                <a:schemeClr val="dk1"/>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Highly positively correlated</a:t>
            </a:r>
            <a:endParaRPr sz="2200">
              <a:solidFill>
                <a:schemeClr val="dk1"/>
              </a:solidFill>
              <a:latin typeface="Quattrocento Sans"/>
              <a:ea typeface="Quattrocento Sans"/>
              <a:cs typeface="Quattrocento Sans"/>
              <a:sym typeface="Quattrocento Sans"/>
            </a:endParaRPr>
          </a:p>
          <a:p>
            <a:pPr marL="914400" marR="0" lvl="1" indent="-368300" algn="l" rtl="0">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Does not imply causation</a:t>
            </a:r>
            <a:endParaRPr sz="2200">
              <a:solidFill>
                <a:schemeClr val="dk1"/>
              </a:solidFill>
              <a:latin typeface="Quattrocento Sans"/>
              <a:ea typeface="Quattrocento Sans"/>
              <a:cs typeface="Quattrocento Sans"/>
              <a:sym typeface="Quattrocento Sans"/>
            </a:endParaRPr>
          </a:p>
        </p:txBody>
      </p:sp>
      <p:sp>
        <p:nvSpPr>
          <p:cNvPr id="675" name="Google Shape;675;gfbcdc11262_1_0"/>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676" name="Google Shape;676;gfbcdc11262_1_0"/>
          <p:cNvSpPr txBox="1"/>
          <p:nvPr/>
        </p:nvSpPr>
        <p:spPr>
          <a:xfrm>
            <a:off x="11907454" y="6481180"/>
            <a:ext cx="277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1" i="0" u="none" strike="noStrike" cap="none">
                <a:solidFill>
                  <a:schemeClr val="lt1"/>
                </a:solidFill>
                <a:latin typeface="Quattrocento Sans"/>
                <a:ea typeface="Quattrocento Sans"/>
                <a:cs typeface="Quattrocento Sans"/>
                <a:sym typeface="Quattrocento Sans"/>
              </a:rPr>
              <a:t>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5"/>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144" name="Google Shape;144;p5"/>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4</a:t>
            </a:r>
            <a:endParaRPr sz="1400" b="0" i="0" u="none" strike="noStrike" cap="none">
              <a:solidFill>
                <a:srgbClr val="000000"/>
              </a:solidFill>
              <a:latin typeface="Arial"/>
              <a:ea typeface="Arial"/>
              <a:cs typeface="Arial"/>
              <a:sym typeface="Arial"/>
            </a:endParaRPr>
          </a:p>
        </p:txBody>
      </p:sp>
      <p:grpSp>
        <p:nvGrpSpPr>
          <p:cNvPr id="145" name="Google Shape;145;p5"/>
          <p:cNvGrpSpPr/>
          <p:nvPr/>
        </p:nvGrpSpPr>
        <p:grpSpPr>
          <a:xfrm>
            <a:off x="825793" y="2495312"/>
            <a:ext cx="5310651" cy="2605372"/>
            <a:chOff x="825793" y="2066880"/>
            <a:chExt cx="5310651" cy="2605372"/>
          </a:xfrm>
        </p:grpSpPr>
        <p:sp>
          <p:nvSpPr>
            <p:cNvPr id="146" name="Google Shape;146;p5"/>
            <p:cNvSpPr/>
            <p:nvPr/>
          </p:nvSpPr>
          <p:spPr>
            <a:xfrm>
              <a:off x="1174451" y="2068093"/>
              <a:ext cx="2205714" cy="702966"/>
            </a:xfrm>
            <a:prstGeom prst="rect">
              <a:avLst/>
            </a:prstGeom>
            <a:gradFill>
              <a:gsLst>
                <a:gs pos="0">
                  <a:srgbClr val="515A6B"/>
                </a:gs>
                <a:gs pos="54000">
                  <a:srgbClr val="515A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47" name="Google Shape;147;p5"/>
            <p:cNvGrpSpPr/>
            <p:nvPr/>
          </p:nvGrpSpPr>
          <p:grpSpPr>
            <a:xfrm>
              <a:off x="825793" y="2068093"/>
              <a:ext cx="702967" cy="702966"/>
              <a:chOff x="1072536" y="1083143"/>
              <a:chExt cx="788715" cy="788715"/>
            </a:xfrm>
          </p:grpSpPr>
          <p:sp>
            <p:nvSpPr>
              <p:cNvPr id="148" name="Google Shape;148;p5"/>
              <p:cNvSpPr/>
              <p:nvPr/>
            </p:nvSpPr>
            <p:spPr>
              <a:xfrm>
                <a:off x="1072536" y="1083143"/>
                <a:ext cx="788715" cy="788715"/>
              </a:xfrm>
              <a:prstGeom prst="ellipse">
                <a:avLst/>
              </a:prstGeom>
              <a:solidFill>
                <a:srgbClr val="3035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49" name="Google Shape;149;p5"/>
              <p:cNvSpPr/>
              <p:nvPr/>
            </p:nvSpPr>
            <p:spPr>
              <a:xfrm>
                <a:off x="1420682" y="1443912"/>
                <a:ext cx="25982" cy="6780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50" name="Google Shape;150;p5"/>
            <p:cNvSpPr txBox="1"/>
            <p:nvPr/>
          </p:nvSpPr>
          <p:spPr>
            <a:xfrm>
              <a:off x="1685627" y="2147597"/>
              <a:ext cx="1485763"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Cleaning the Data</a:t>
              </a:r>
              <a:endParaRPr sz="1400" b="0" i="0" u="none" strike="noStrike" cap="none">
                <a:solidFill>
                  <a:srgbClr val="000000"/>
                </a:solidFill>
                <a:latin typeface="Arial"/>
                <a:ea typeface="Arial"/>
                <a:cs typeface="Arial"/>
                <a:sym typeface="Arial"/>
              </a:endParaRPr>
            </a:p>
          </p:txBody>
        </p:sp>
        <p:sp>
          <p:nvSpPr>
            <p:cNvPr id="151" name="Google Shape;151;p5"/>
            <p:cNvSpPr/>
            <p:nvPr/>
          </p:nvSpPr>
          <p:spPr>
            <a:xfrm>
              <a:off x="1196195" y="3920431"/>
              <a:ext cx="2183970" cy="702966"/>
            </a:xfrm>
            <a:prstGeom prst="rect">
              <a:avLst/>
            </a:prstGeom>
            <a:gradFill>
              <a:gsLst>
                <a:gs pos="0">
                  <a:srgbClr val="DBDBDB"/>
                </a:gs>
                <a:gs pos="54000">
                  <a:srgbClr val="DBDBD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2" name="Google Shape;152;p5"/>
            <p:cNvGrpSpPr/>
            <p:nvPr/>
          </p:nvGrpSpPr>
          <p:grpSpPr>
            <a:xfrm>
              <a:off x="844712" y="3920431"/>
              <a:ext cx="702967" cy="702966"/>
              <a:chOff x="1093763" y="3171060"/>
              <a:chExt cx="788715" cy="788715"/>
            </a:xfrm>
          </p:grpSpPr>
          <p:sp>
            <p:nvSpPr>
              <p:cNvPr id="153" name="Google Shape;153;p5"/>
              <p:cNvSpPr/>
              <p:nvPr/>
            </p:nvSpPr>
            <p:spPr>
              <a:xfrm>
                <a:off x="1093763" y="3171060"/>
                <a:ext cx="788715" cy="788715"/>
              </a:xfrm>
              <a:prstGeom prst="ellipse">
                <a:avLst/>
              </a:prstGeom>
              <a:solidFill>
                <a:srgbClr val="CFCF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54" name="Google Shape;154;p5"/>
              <p:cNvSpPr/>
              <p:nvPr/>
            </p:nvSpPr>
            <p:spPr>
              <a:xfrm>
                <a:off x="1305929" y="3382536"/>
                <a:ext cx="364382" cy="365762"/>
              </a:xfrm>
              <a:custGeom>
                <a:avLst/>
                <a:gdLst/>
                <a:ahLst/>
                <a:cxnLst/>
                <a:rect l="l" t="t" r="r" b="b"/>
                <a:pathLst>
                  <a:path w="2048" h="2048" extrusionOk="0">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155" name="Google Shape;155;p5"/>
            <p:cNvSpPr txBox="1"/>
            <p:nvPr/>
          </p:nvSpPr>
          <p:spPr>
            <a:xfrm>
              <a:off x="1763270" y="3919727"/>
              <a:ext cx="1330500" cy="7389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a:solidFill>
                    <a:srgbClr val="30353F"/>
                  </a:solidFill>
                  <a:latin typeface="Quattrocento Sans"/>
                  <a:ea typeface="Quattrocento Sans"/>
                  <a:cs typeface="Quattrocento Sans"/>
                  <a:sym typeface="Quattrocento Sans"/>
                </a:rPr>
                <a:t>Analysis on Enrollment by </a:t>
              </a:r>
              <a:endParaRPr sz="1600" b="1">
                <a:solidFill>
                  <a:srgbClr val="30353F"/>
                </a:solidFill>
                <a:latin typeface="Quattrocento Sans"/>
                <a:ea typeface="Quattrocento Sans"/>
                <a:cs typeface="Quattrocento Sans"/>
                <a:sym typeface="Quattrocento Sans"/>
              </a:endParaRPr>
            </a:p>
            <a:p>
              <a:pPr marL="0" marR="0" lvl="0" indent="0" algn="l" rtl="0">
                <a:lnSpc>
                  <a:spcPct val="100000"/>
                </a:lnSpc>
                <a:spcBef>
                  <a:spcPts val="0"/>
                </a:spcBef>
                <a:spcAft>
                  <a:spcPts val="0"/>
                </a:spcAft>
                <a:buClr>
                  <a:srgbClr val="000000"/>
                </a:buClr>
                <a:buSzPts val="1600"/>
                <a:buFont typeface="Arial"/>
                <a:buNone/>
              </a:pPr>
              <a:r>
                <a:rPr lang="en-US" sz="1600" b="1">
                  <a:solidFill>
                    <a:srgbClr val="30353F"/>
                  </a:solidFill>
                  <a:latin typeface="Quattrocento Sans"/>
                  <a:ea typeface="Quattrocento Sans"/>
                  <a:cs typeface="Quattrocento Sans"/>
                  <a:sym typeface="Quattrocento Sans"/>
                </a:rPr>
                <a:t>year</a:t>
              </a:r>
              <a:endParaRPr sz="1600" b="1">
                <a:solidFill>
                  <a:srgbClr val="30353F"/>
                </a:solidFill>
                <a:latin typeface="Quattrocento Sans"/>
                <a:ea typeface="Quattrocento Sans"/>
                <a:cs typeface="Quattrocento Sans"/>
                <a:sym typeface="Quattrocento Sans"/>
              </a:endParaRPr>
            </a:p>
          </p:txBody>
        </p:sp>
        <p:sp>
          <p:nvSpPr>
            <p:cNvPr id="156" name="Google Shape;156;p5"/>
            <p:cNvSpPr/>
            <p:nvPr/>
          </p:nvSpPr>
          <p:spPr>
            <a:xfrm>
              <a:off x="4104476" y="3937693"/>
              <a:ext cx="2031968" cy="702967"/>
            </a:xfrm>
            <a:prstGeom prst="rect">
              <a:avLst/>
            </a:prstGeom>
            <a:gradFill>
              <a:gsLst>
                <a:gs pos="0">
                  <a:srgbClr val="85E0E7"/>
                </a:gs>
                <a:gs pos="54000">
                  <a:srgbClr val="85E0E7"/>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7" name="Google Shape;157;p5"/>
            <p:cNvGrpSpPr/>
            <p:nvPr/>
          </p:nvGrpSpPr>
          <p:grpSpPr>
            <a:xfrm>
              <a:off x="3752994" y="3931319"/>
              <a:ext cx="702967" cy="702967"/>
              <a:chOff x="4356800" y="3202643"/>
              <a:chExt cx="788715" cy="788715"/>
            </a:xfrm>
          </p:grpSpPr>
          <p:sp>
            <p:nvSpPr>
              <p:cNvPr id="158" name="Google Shape;158;p5"/>
              <p:cNvSpPr/>
              <p:nvPr/>
            </p:nvSpPr>
            <p:spPr>
              <a:xfrm>
                <a:off x="4356800" y="3202643"/>
                <a:ext cx="788715" cy="788715"/>
              </a:xfrm>
              <a:prstGeom prst="ellipse">
                <a:avLst/>
              </a:prstGeom>
              <a:solidFill>
                <a:srgbClr val="43CDD9"/>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59" name="Google Shape;159;p5"/>
              <p:cNvGrpSpPr/>
              <p:nvPr/>
            </p:nvGrpSpPr>
            <p:grpSpPr>
              <a:xfrm>
                <a:off x="4634476" y="3614471"/>
                <a:ext cx="233363" cy="71438"/>
                <a:chOff x="8245475" y="3925888"/>
                <a:chExt cx="233363" cy="71438"/>
              </a:xfrm>
            </p:grpSpPr>
            <p:sp>
              <p:nvSpPr>
                <p:cNvPr id="160" name="Google Shape;160;p5"/>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1" name="Google Shape;161;p5"/>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2" name="Google Shape;162;p5"/>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sp>
          <p:nvSpPr>
            <p:cNvPr id="163" name="Google Shape;163;p5"/>
            <p:cNvSpPr txBox="1"/>
            <p:nvPr/>
          </p:nvSpPr>
          <p:spPr>
            <a:xfrm>
              <a:off x="4444580" y="3933352"/>
              <a:ext cx="1554300" cy="7389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600"/>
                <a:buFont typeface="Arial"/>
                <a:buNone/>
              </a:pPr>
              <a:r>
                <a:rPr lang="en-US" sz="1600" b="1">
                  <a:solidFill>
                    <a:srgbClr val="30353F"/>
                  </a:solidFill>
                  <a:latin typeface="Quattrocento Sans"/>
                  <a:ea typeface="Quattrocento Sans"/>
                  <a:cs typeface="Quattrocento Sans"/>
                  <a:sym typeface="Quattrocento Sans"/>
                </a:rPr>
                <a:t>Analysis on Enrollment vs.</a:t>
              </a:r>
              <a:endParaRPr sz="1600" b="1">
                <a:solidFill>
                  <a:srgbClr val="30353F"/>
                </a:solidFill>
                <a:latin typeface="Quattrocento Sans"/>
                <a:ea typeface="Quattrocento Sans"/>
                <a:cs typeface="Quattrocento Sans"/>
                <a:sym typeface="Quattrocento Sans"/>
              </a:endParaRPr>
            </a:p>
            <a:p>
              <a:pPr marL="0" lvl="0" indent="0" algn="l" rtl="0">
                <a:spcBef>
                  <a:spcPts val="0"/>
                </a:spcBef>
                <a:spcAft>
                  <a:spcPts val="0"/>
                </a:spcAft>
                <a:buClr>
                  <a:schemeClr val="dk1"/>
                </a:buClr>
                <a:buSzPts val="1600"/>
                <a:buFont typeface="Arial"/>
                <a:buNone/>
              </a:pPr>
              <a:r>
                <a:rPr lang="en-US" sz="1600" b="1">
                  <a:solidFill>
                    <a:srgbClr val="30353F"/>
                  </a:solidFill>
                  <a:latin typeface="Quattrocento Sans"/>
                  <a:ea typeface="Quattrocento Sans"/>
                  <a:cs typeface="Quattrocento Sans"/>
                  <a:sym typeface="Quattrocento Sans"/>
                </a:rPr>
                <a:t>COVID</a:t>
              </a:r>
              <a:endParaRPr sz="1600" b="1">
                <a:solidFill>
                  <a:schemeClr val="dk1"/>
                </a:solidFill>
                <a:latin typeface="Quattrocento Sans"/>
                <a:ea typeface="Quattrocento Sans"/>
                <a:cs typeface="Quattrocento Sans"/>
                <a:sym typeface="Quattrocento Sans"/>
              </a:endParaRPr>
            </a:p>
          </p:txBody>
        </p:sp>
        <p:sp>
          <p:nvSpPr>
            <p:cNvPr id="164" name="Google Shape;164;p5"/>
            <p:cNvSpPr/>
            <p:nvPr/>
          </p:nvSpPr>
          <p:spPr>
            <a:xfrm>
              <a:off x="4059474" y="2066880"/>
              <a:ext cx="2048949" cy="702967"/>
            </a:xfrm>
            <a:prstGeom prst="rect">
              <a:avLst/>
            </a:prstGeom>
            <a:gradFill>
              <a:gsLst>
                <a:gs pos="0">
                  <a:srgbClr val="AFBBBD"/>
                </a:gs>
                <a:gs pos="52999">
                  <a:srgbClr val="AFBBBD"/>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65" name="Google Shape;165;p5"/>
            <p:cNvGrpSpPr/>
            <p:nvPr/>
          </p:nvGrpSpPr>
          <p:grpSpPr>
            <a:xfrm>
              <a:off x="3752994" y="2076676"/>
              <a:ext cx="702967" cy="702967"/>
              <a:chOff x="3752994" y="2076676"/>
              <a:chExt cx="702967" cy="702967"/>
            </a:xfrm>
          </p:grpSpPr>
          <p:sp>
            <p:nvSpPr>
              <p:cNvPr id="166" name="Google Shape;166;p5"/>
              <p:cNvSpPr/>
              <p:nvPr/>
            </p:nvSpPr>
            <p:spPr>
              <a:xfrm>
                <a:off x="3752994" y="2076676"/>
                <a:ext cx="702967" cy="702967"/>
              </a:xfrm>
              <a:prstGeom prst="ellipse">
                <a:avLst/>
              </a:prstGeom>
              <a:solidFill>
                <a:srgbClr val="8FA0A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67" name="Google Shape;167;p5"/>
              <p:cNvGrpSpPr/>
              <p:nvPr/>
            </p:nvGrpSpPr>
            <p:grpSpPr>
              <a:xfrm>
                <a:off x="3919769" y="2340342"/>
                <a:ext cx="369417" cy="175634"/>
                <a:chOff x="4254500" y="2100263"/>
                <a:chExt cx="1906588" cy="906463"/>
              </a:xfrm>
            </p:grpSpPr>
            <p:sp>
              <p:nvSpPr>
                <p:cNvPr id="168" name="Google Shape;168;p5"/>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69" name="Google Shape;169;p5"/>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0" name="Google Shape;170;p5"/>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sp>
          <p:nvSpPr>
            <p:cNvPr id="171" name="Google Shape;171;p5"/>
            <p:cNvSpPr txBox="1"/>
            <p:nvPr/>
          </p:nvSpPr>
          <p:spPr>
            <a:xfrm>
              <a:off x="4585551" y="2165491"/>
              <a:ext cx="948674"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en-US" sz="1600" b="1" i="0" u="none" strike="noStrike" cap="none">
                  <a:solidFill>
                    <a:schemeClr val="lt1"/>
                  </a:solidFill>
                  <a:latin typeface="Quattrocento Sans"/>
                  <a:ea typeface="Quattrocento Sans"/>
                  <a:cs typeface="Quattrocento Sans"/>
                  <a:sym typeface="Quattrocento Sans"/>
                </a:rPr>
                <a:t>Merge Data</a:t>
              </a:r>
              <a:endParaRPr sz="1400" b="0" i="0" u="none" strike="noStrike" cap="none">
                <a:solidFill>
                  <a:srgbClr val="000000"/>
                </a:solidFill>
                <a:latin typeface="Arial"/>
                <a:ea typeface="Arial"/>
                <a:cs typeface="Arial"/>
                <a:sym typeface="Arial"/>
              </a:endParaRPr>
            </a:p>
          </p:txBody>
        </p:sp>
      </p:grpSp>
      <p:sp>
        <p:nvSpPr>
          <p:cNvPr id="172" name="Google Shape;172;p5"/>
          <p:cNvSpPr/>
          <p:nvPr/>
        </p:nvSpPr>
        <p:spPr>
          <a:xfrm>
            <a:off x="6246448" y="1894684"/>
            <a:ext cx="5203812" cy="4239416"/>
          </a:xfrm>
          <a:prstGeom prst="rect">
            <a:avLst/>
          </a:prstGeom>
          <a:solidFill>
            <a:srgbClr val="F1F1F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en-US" sz="1800" b="0" i="0" u="none" strike="noStrike" cap="none">
                <a:solidFill>
                  <a:schemeClr val="lt1"/>
                </a:solidFill>
                <a:latin typeface="Quattrocento Sans"/>
                <a:ea typeface="Quattrocento Sans"/>
                <a:cs typeface="Quattrocento Sans"/>
                <a:sym typeface="Quattrocento Sans"/>
              </a:rPr>
              <a:t>e</a:t>
            </a:r>
            <a:endParaRPr sz="1400" b="0" i="0" u="none" strike="noStrike" cap="none">
              <a:solidFill>
                <a:srgbClr val="000000"/>
              </a:solidFill>
              <a:latin typeface="Arial"/>
              <a:ea typeface="Arial"/>
              <a:cs typeface="Arial"/>
              <a:sym typeface="Arial"/>
            </a:endParaRPr>
          </a:p>
        </p:txBody>
      </p:sp>
      <p:sp>
        <p:nvSpPr>
          <p:cNvPr id="173" name="Google Shape;173;p5"/>
          <p:cNvSpPr txBox="1"/>
          <p:nvPr/>
        </p:nvSpPr>
        <p:spPr>
          <a:xfrm>
            <a:off x="4208473" y="280561"/>
            <a:ext cx="2741135" cy="984885"/>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Data Breakdown </a:t>
            </a:r>
            <a:endParaRPr sz="1400" b="0" i="0" u="none" strike="noStrike" cap="none">
              <a:solidFill>
                <a:srgbClr val="000000"/>
              </a:solidFill>
              <a:latin typeface="Arial"/>
              <a:ea typeface="Arial"/>
              <a:cs typeface="Arial"/>
              <a:sym typeface="Arial"/>
            </a:endParaRPr>
          </a:p>
        </p:txBody>
      </p:sp>
      <p:sp>
        <p:nvSpPr>
          <p:cNvPr id="174" name="Google Shape;174;p5"/>
          <p:cNvSpPr/>
          <p:nvPr/>
        </p:nvSpPr>
        <p:spPr>
          <a:xfrm>
            <a:off x="1011486" y="2772807"/>
            <a:ext cx="369417" cy="175634"/>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5" name="Google Shape;175;p5"/>
          <p:cNvSpPr/>
          <p:nvPr/>
        </p:nvSpPr>
        <p:spPr>
          <a:xfrm>
            <a:off x="3914892" y="4633342"/>
            <a:ext cx="369417" cy="175634"/>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6" name="Google Shape;176;p5"/>
          <p:cNvSpPr/>
          <p:nvPr/>
        </p:nvSpPr>
        <p:spPr>
          <a:xfrm>
            <a:off x="4376969" y="3225974"/>
            <a:ext cx="369417" cy="175634"/>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177" name="Google Shape;177;p5"/>
          <p:cNvSpPr/>
          <p:nvPr/>
        </p:nvSpPr>
        <p:spPr>
          <a:xfrm>
            <a:off x="879378" y="4359752"/>
            <a:ext cx="702967" cy="702966"/>
          </a:xfrm>
          <a:prstGeom prst="ellipse">
            <a:avLst/>
          </a:prstGeom>
          <a:solidFill>
            <a:srgbClr val="CFCFC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78" name="Google Shape;178;p5"/>
          <p:cNvSpPr/>
          <p:nvPr/>
        </p:nvSpPr>
        <p:spPr>
          <a:xfrm>
            <a:off x="1034192" y="4629791"/>
            <a:ext cx="369417" cy="175634"/>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179" name="Google Shape;179;p5"/>
          <p:cNvPicPr preferRelativeResize="0"/>
          <p:nvPr/>
        </p:nvPicPr>
        <p:blipFill rotWithShape="1">
          <a:blip r:embed="rId3">
            <a:alphaModFix/>
          </a:blip>
          <a:srcRect/>
          <a:stretch/>
        </p:blipFill>
        <p:spPr>
          <a:xfrm>
            <a:off x="6159231" y="2167984"/>
            <a:ext cx="5574864" cy="34761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81"/>
        <p:cNvGrpSpPr/>
        <p:nvPr/>
      </p:nvGrpSpPr>
      <p:grpSpPr>
        <a:xfrm>
          <a:off x="0" y="0"/>
          <a:ext cx="0" cy="0"/>
          <a:chOff x="0" y="0"/>
          <a:chExt cx="0" cy="0"/>
        </a:xfrm>
      </p:grpSpPr>
      <p:sp>
        <p:nvSpPr>
          <p:cNvPr id="682" name="Google Shape;682;p29"/>
          <p:cNvSpPr txBox="1"/>
          <p:nvPr/>
        </p:nvSpPr>
        <p:spPr>
          <a:xfrm>
            <a:off x="4135530" y="165381"/>
            <a:ext cx="3920946"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Limitations to Data</a:t>
            </a:r>
            <a:endParaRPr sz="1400" b="0" i="0" u="none" strike="noStrike" cap="none">
              <a:solidFill>
                <a:srgbClr val="000000"/>
              </a:solidFill>
              <a:latin typeface="Arial"/>
              <a:ea typeface="Arial"/>
              <a:cs typeface="Arial"/>
              <a:sym typeface="Arial"/>
            </a:endParaRPr>
          </a:p>
        </p:txBody>
      </p:sp>
      <p:sp>
        <p:nvSpPr>
          <p:cNvPr id="683" name="Google Shape;683;p29"/>
          <p:cNvSpPr/>
          <p:nvPr/>
        </p:nvSpPr>
        <p:spPr>
          <a:xfrm>
            <a:off x="1310693" y="854232"/>
            <a:ext cx="10087448" cy="5626948"/>
          </a:xfrm>
          <a:prstGeom prst="rect">
            <a:avLst/>
          </a:prstGeom>
          <a:solidFill>
            <a:srgbClr val="CFCFCF">
              <a:alpha val="29411"/>
            </a:srgbClr>
          </a:solidFill>
          <a:ln>
            <a:noFill/>
          </a:ln>
        </p:spPr>
        <p:txBody>
          <a:bodyPr spcFirstLastPara="1" wrap="square" lIns="91425" tIns="45700" rIns="91425" bIns="45700" anchor="ctr" anchorCtr="0">
            <a:noAutofit/>
          </a:bodyPr>
          <a:lstStyle/>
          <a:p>
            <a:pPr marL="342900" marR="0" lvl="0" indent="-342900" algn="l" rtl="0">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The years on the data (2019-2020 &amp; 2020-2021) do not correctly reflect the actual years.</a:t>
            </a:r>
            <a:endParaRPr sz="2200">
              <a:solidFill>
                <a:schemeClr val="dk1"/>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342900" marR="0" lvl="0" indent="-342900" algn="l" rtl="0">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Don’t have financial information per county for 2020-2021</a:t>
            </a:r>
            <a:endParaRPr sz="2200">
              <a:solidFill>
                <a:schemeClr val="dk1"/>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342900" marR="0" lvl="0" indent="-342900" algn="l" rtl="0">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Our Covid Cases data does not have data pertaining to demographics to do further comparisons</a:t>
            </a:r>
            <a:endParaRPr sz="2200">
              <a:solidFill>
                <a:schemeClr val="dk1"/>
              </a:solidFill>
              <a:latin typeface="Quattrocento Sans"/>
              <a:ea typeface="Quattrocento Sans"/>
              <a:cs typeface="Quattrocento Sans"/>
              <a:sym typeface="Quattrocento Sans"/>
            </a:endParaRPr>
          </a:p>
          <a:p>
            <a:pPr marL="457200" marR="0" lvl="0" indent="0" algn="l" rtl="0">
              <a:lnSpc>
                <a:spcPct val="100000"/>
              </a:lnSpc>
              <a:spcBef>
                <a:spcPts val="0"/>
              </a:spcBef>
              <a:spcAft>
                <a:spcPts val="0"/>
              </a:spcAft>
              <a:buNone/>
            </a:pPr>
            <a:endParaRPr sz="2200">
              <a:solidFill>
                <a:schemeClr val="dk1"/>
              </a:solidFill>
              <a:latin typeface="Quattrocento Sans"/>
              <a:ea typeface="Quattrocento Sans"/>
              <a:cs typeface="Quattrocento Sans"/>
              <a:sym typeface="Quattrocento Sans"/>
            </a:endParaRPr>
          </a:p>
          <a:p>
            <a:pPr marL="342900" marR="0" lvl="0" indent="-342900" algn="l" rtl="0">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Unable to assess rural vs suburban areas </a:t>
            </a:r>
            <a:endParaRPr sz="2200">
              <a:solidFill>
                <a:schemeClr val="dk1"/>
              </a:solidFill>
              <a:latin typeface="Quattrocento Sans"/>
              <a:ea typeface="Quattrocento Sans"/>
              <a:cs typeface="Quattrocento Sans"/>
              <a:sym typeface="Quattrocento Sans"/>
            </a:endParaRPr>
          </a:p>
        </p:txBody>
      </p:sp>
      <p:sp>
        <p:nvSpPr>
          <p:cNvPr id="684" name="Google Shape;684;p29"/>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685" name="Google Shape;685;p29"/>
          <p:cNvSpPr txBox="1"/>
          <p:nvPr/>
        </p:nvSpPr>
        <p:spPr>
          <a:xfrm>
            <a:off x="11810999" y="6481175"/>
            <a:ext cx="3741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13</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89"/>
        <p:cNvGrpSpPr/>
        <p:nvPr/>
      </p:nvGrpSpPr>
      <p:grpSpPr>
        <a:xfrm>
          <a:off x="0" y="0"/>
          <a:ext cx="0" cy="0"/>
          <a:chOff x="0" y="0"/>
          <a:chExt cx="0" cy="0"/>
        </a:xfrm>
      </p:grpSpPr>
      <p:pic>
        <p:nvPicPr>
          <p:cNvPr id="690" name="Google Shape;690;p12"/>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691" name="Google Shape;691;p12"/>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692" name="Google Shape;692;p12"/>
          <p:cNvGrpSpPr/>
          <p:nvPr/>
        </p:nvGrpSpPr>
        <p:grpSpPr>
          <a:xfrm>
            <a:off x="2757714" y="1626921"/>
            <a:ext cx="6676572" cy="3604160"/>
            <a:chOff x="2162629" y="1305681"/>
            <a:chExt cx="7866742" cy="4246640"/>
          </a:xfrm>
        </p:grpSpPr>
        <p:sp>
          <p:nvSpPr>
            <p:cNvPr id="693" name="Google Shape;693;p12"/>
            <p:cNvSpPr/>
            <p:nvPr/>
          </p:nvSpPr>
          <p:spPr>
            <a:xfrm>
              <a:off x="5782715" y="1305681"/>
              <a:ext cx="4246656" cy="4246640"/>
            </a:xfrm>
            <a:prstGeom prst="ellipse">
              <a:avLst/>
            </a:prstGeom>
            <a:solidFill>
              <a:srgbClr val="43CDD9">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94" name="Google Shape;694;p12"/>
            <p:cNvSpPr/>
            <p:nvPr/>
          </p:nvSpPr>
          <p:spPr>
            <a:xfrm>
              <a:off x="2162629" y="1305681"/>
              <a:ext cx="4246656" cy="4246640"/>
            </a:xfrm>
            <a:prstGeom prst="ellipse">
              <a:avLst/>
            </a:prstGeom>
            <a:solidFill>
              <a:srgbClr val="43CDD9">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695" name="Google Shape;695;p12"/>
          <p:cNvSpPr/>
          <p:nvPr/>
        </p:nvSpPr>
        <p:spPr>
          <a:xfrm>
            <a:off x="3456507" y="789512"/>
            <a:ext cx="5278993" cy="5278976"/>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96" name="Google Shape;696;p12"/>
          <p:cNvSpPr/>
          <p:nvPr/>
        </p:nvSpPr>
        <p:spPr>
          <a:xfrm>
            <a:off x="3879010" y="1212017"/>
            <a:ext cx="4433981" cy="4433966"/>
          </a:xfrm>
          <a:prstGeom prst="ellipse">
            <a:avLst/>
          </a:prstGeom>
          <a:solidFill>
            <a:schemeClr val="lt1">
              <a:alpha val="29411"/>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697" name="Google Shape;697;p12"/>
          <p:cNvSpPr txBox="1"/>
          <p:nvPr/>
        </p:nvSpPr>
        <p:spPr>
          <a:xfrm>
            <a:off x="4381588" y="3059668"/>
            <a:ext cx="3428700" cy="7389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Questions?</a:t>
            </a:r>
            <a:endParaRPr sz="1400" b="0" i="0" u="none" strike="noStrike" cap="non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pic>
        <p:nvPicPr>
          <p:cNvPr id="184" name="Google Shape;184;gfbcdc11262_1_33"/>
          <p:cNvPicPr preferRelativeResize="0"/>
          <p:nvPr/>
        </p:nvPicPr>
        <p:blipFill rotWithShape="1">
          <a:blip r:embed="rId3">
            <a:alphaModFix/>
          </a:blip>
          <a:srcRect/>
          <a:stretch/>
        </p:blipFill>
        <p:spPr>
          <a:xfrm>
            <a:off x="0" y="2"/>
            <a:ext cx="12192000" cy="6857999"/>
          </a:xfrm>
          <a:custGeom>
            <a:avLst/>
            <a:gdLst/>
            <a:ahLst/>
            <a:cxnLst/>
            <a:rect l="l" t="t" r="r" b="b"/>
            <a:pathLst>
              <a:path w="12192000" h="6857999" extrusionOk="0">
                <a:moveTo>
                  <a:pt x="0" y="0"/>
                </a:moveTo>
                <a:lnTo>
                  <a:pt x="12192000" y="0"/>
                </a:lnTo>
                <a:lnTo>
                  <a:pt x="12192000" y="6857999"/>
                </a:lnTo>
                <a:lnTo>
                  <a:pt x="0" y="6857999"/>
                </a:lnTo>
                <a:close/>
              </a:path>
            </a:pathLst>
          </a:custGeom>
          <a:noFill/>
          <a:ln>
            <a:noFill/>
          </a:ln>
        </p:spPr>
      </p:pic>
      <p:sp>
        <p:nvSpPr>
          <p:cNvPr id="185" name="Google Shape;185;gfbcdc11262_1_33"/>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86" name="Google Shape;186;gfbcdc11262_1_33"/>
          <p:cNvGrpSpPr/>
          <p:nvPr/>
        </p:nvGrpSpPr>
        <p:grpSpPr>
          <a:xfrm>
            <a:off x="2757695" y="1626910"/>
            <a:ext cx="6676626" cy="3604005"/>
            <a:chOff x="2162629" y="1305681"/>
            <a:chExt cx="7866886" cy="4246500"/>
          </a:xfrm>
        </p:grpSpPr>
        <p:sp>
          <p:nvSpPr>
            <p:cNvPr id="187" name="Google Shape;187;gfbcdc11262_1_33"/>
            <p:cNvSpPr/>
            <p:nvPr/>
          </p:nvSpPr>
          <p:spPr>
            <a:xfrm>
              <a:off x="5782715"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88" name="Google Shape;188;gfbcdc11262_1_33"/>
            <p:cNvSpPr/>
            <p:nvPr/>
          </p:nvSpPr>
          <p:spPr>
            <a:xfrm>
              <a:off x="2162629" y="1305681"/>
              <a:ext cx="4246800" cy="4246500"/>
            </a:xfrm>
            <a:prstGeom prst="ellipse">
              <a:avLst/>
            </a:prstGeom>
            <a:solidFill>
              <a:srgbClr val="43CDD9">
                <a:alpha val="29409"/>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189" name="Google Shape;189;gfbcdc11262_1_33"/>
          <p:cNvSpPr/>
          <p:nvPr/>
        </p:nvSpPr>
        <p:spPr>
          <a:xfrm>
            <a:off x="3456507" y="789512"/>
            <a:ext cx="5279100" cy="5279100"/>
          </a:xfrm>
          <a:prstGeom prst="ellipse">
            <a:avLst/>
          </a:prstGeom>
          <a:solidFill>
            <a:schemeClr val="lt1">
              <a:alpha val="4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0" name="Google Shape;190;gfbcdc11262_1_33"/>
          <p:cNvSpPr/>
          <p:nvPr/>
        </p:nvSpPr>
        <p:spPr>
          <a:xfrm>
            <a:off x="3879010" y="1212017"/>
            <a:ext cx="4434000" cy="4434000"/>
          </a:xfrm>
          <a:prstGeom prst="ellipse">
            <a:avLst/>
          </a:prstGeom>
          <a:solidFill>
            <a:schemeClr val="lt1">
              <a:alpha val="29409"/>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1" name="Google Shape;191;gfbcdc11262_1_33"/>
          <p:cNvSpPr txBox="1"/>
          <p:nvPr/>
        </p:nvSpPr>
        <p:spPr>
          <a:xfrm>
            <a:off x="3879000" y="2663700"/>
            <a:ext cx="4525500" cy="22164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Data Cleaning &amp;</a:t>
            </a:r>
            <a:endParaRPr sz="4800" b="1">
              <a:solidFill>
                <a:srgbClr val="FFFFFF"/>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4800"/>
              <a:buFont typeface="Arial"/>
              <a:buNone/>
            </a:pPr>
            <a:r>
              <a:rPr lang="en-US" sz="4800" b="1">
                <a:solidFill>
                  <a:srgbClr val="FFFFFF"/>
                </a:solidFill>
                <a:latin typeface="Century Gothic"/>
                <a:ea typeface="Century Gothic"/>
                <a:cs typeface="Century Gothic"/>
                <a:sym typeface="Century Gothic"/>
              </a:rPr>
              <a:t>Merging</a:t>
            </a:r>
            <a:endParaRPr sz="4800" b="1">
              <a:solidFill>
                <a:srgbClr val="FFFF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6"/>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197" name="Google Shape;197;p6"/>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6</a:t>
            </a:r>
            <a:endParaRPr sz="1400" b="0" i="0" u="none" strike="noStrike" cap="none">
              <a:solidFill>
                <a:srgbClr val="000000"/>
              </a:solidFill>
              <a:latin typeface="Arial"/>
              <a:ea typeface="Arial"/>
              <a:cs typeface="Arial"/>
              <a:sym typeface="Arial"/>
            </a:endParaRPr>
          </a:p>
        </p:txBody>
      </p:sp>
      <p:sp>
        <p:nvSpPr>
          <p:cNvPr id="198" name="Google Shape;198;p6"/>
          <p:cNvSpPr/>
          <p:nvPr/>
        </p:nvSpPr>
        <p:spPr>
          <a:xfrm>
            <a:off x="5054854" y="1021685"/>
            <a:ext cx="2865000" cy="746400"/>
          </a:xfrm>
          <a:prstGeom prst="rect">
            <a:avLst/>
          </a:prstGeom>
          <a:gradFill>
            <a:gsLst>
              <a:gs pos="0">
                <a:srgbClr val="515A6B"/>
              </a:gs>
              <a:gs pos="54000">
                <a:srgbClr val="515A6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199" name="Google Shape;199;p6"/>
          <p:cNvSpPr/>
          <p:nvPr/>
        </p:nvSpPr>
        <p:spPr>
          <a:xfrm>
            <a:off x="4725419" y="1021685"/>
            <a:ext cx="746400" cy="746400"/>
          </a:xfrm>
          <a:prstGeom prst="ellipse">
            <a:avLst/>
          </a:prstGeom>
          <a:solidFill>
            <a:srgbClr val="30353F"/>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00" name="Google Shape;200;p6"/>
          <p:cNvSpPr txBox="1"/>
          <p:nvPr/>
        </p:nvSpPr>
        <p:spPr>
          <a:xfrm>
            <a:off x="5840551" y="1215584"/>
            <a:ext cx="13974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Quattrocento Sans"/>
                <a:ea typeface="Quattrocento Sans"/>
                <a:cs typeface="Quattrocento Sans"/>
                <a:sym typeface="Quattrocento Sans"/>
              </a:rPr>
              <a:t>2019-2020</a:t>
            </a:r>
            <a:endParaRPr sz="2200" b="0" i="0" u="none" strike="noStrike" cap="none">
              <a:solidFill>
                <a:srgbClr val="000000"/>
              </a:solidFill>
              <a:latin typeface="Arial"/>
              <a:ea typeface="Arial"/>
              <a:cs typeface="Arial"/>
              <a:sym typeface="Arial"/>
            </a:endParaRPr>
          </a:p>
        </p:txBody>
      </p:sp>
      <p:sp>
        <p:nvSpPr>
          <p:cNvPr id="201" name="Google Shape;201;p6"/>
          <p:cNvSpPr txBox="1"/>
          <p:nvPr/>
        </p:nvSpPr>
        <p:spPr>
          <a:xfrm>
            <a:off x="4725423" y="165375"/>
            <a:ext cx="34641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DATA SOURCES </a:t>
            </a:r>
            <a:endParaRPr sz="1400" b="0" i="0" u="none" strike="noStrike" cap="none">
              <a:solidFill>
                <a:srgbClr val="000000"/>
              </a:solidFill>
              <a:latin typeface="Arial"/>
              <a:ea typeface="Arial"/>
              <a:cs typeface="Arial"/>
              <a:sym typeface="Arial"/>
            </a:endParaRPr>
          </a:p>
        </p:txBody>
      </p:sp>
      <p:sp>
        <p:nvSpPr>
          <p:cNvPr id="202" name="Google Shape;202;p6" descr="This is an icon of a human being. "/>
          <p:cNvSpPr/>
          <p:nvPr/>
        </p:nvSpPr>
        <p:spPr>
          <a:xfrm>
            <a:off x="5001295" y="1234102"/>
            <a:ext cx="244299" cy="321597"/>
          </a:xfrm>
          <a:custGeom>
            <a:avLst/>
            <a:gdLst/>
            <a:ahLst/>
            <a:cxnLst/>
            <a:rect l="l" t="t" r="r" b="b"/>
            <a:pathLst>
              <a:path w="1559" h="2048" extrusionOk="0">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pic>
        <p:nvPicPr>
          <p:cNvPr id="203" name="Google Shape;203;p6"/>
          <p:cNvPicPr preferRelativeResize="0"/>
          <p:nvPr/>
        </p:nvPicPr>
        <p:blipFill rotWithShape="1">
          <a:blip r:embed="rId3">
            <a:alphaModFix/>
          </a:blip>
          <a:srcRect/>
          <a:stretch/>
        </p:blipFill>
        <p:spPr>
          <a:xfrm>
            <a:off x="647700" y="1957400"/>
            <a:ext cx="11005225" cy="41721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1014d702df8_0_7"/>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209" name="Google Shape;209;g1014d702df8_0_7"/>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6</a:t>
            </a:r>
            <a:endParaRPr sz="1400" b="0" i="0" u="none" strike="noStrike" cap="none">
              <a:solidFill>
                <a:srgbClr val="000000"/>
              </a:solidFill>
              <a:latin typeface="Arial"/>
              <a:ea typeface="Arial"/>
              <a:cs typeface="Arial"/>
              <a:sym typeface="Arial"/>
            </a:endParaRPr>
          </a:p>
        </p:txBody>
      </p:sp>
      <p:sp>
        <p:nvSpPr>
          <p:cNvPr id="210" name="Google Shape;210;g1014d702df8_0_7"/>
          <p:cNvSpPr/>
          <p:nvPr/>
        </p:nvSpPr>
        <p:spPr>
          <a:xfrm>
            <a:off x="4883272" y="969860"/>
            <a:ext cx="2834400" cy="746400"/>
          </a:xfrm>
          <a:prstGeom prst="rect">
            <a:avLst/>
          </a:prstGeom>
          <a:gradFill>
            <a:gsLst>
              <a:gs pos="0">
                <a:srgbClr val="85E0E7"/>
              </a:gs>
              <a:gs pos="54000">
                <a:srgbClr val="85E0E7"/>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11" name="Google Shape;211;g1014d702df8_0_7"/>
          <p:cNvSpPr/>
          <p:nvPr/>
        </p:nvSpPr>
        <p:spPr>
          <a:xfrm>
            <a:off x="4498204" y="969860"/>
            <a:ext cx="746400" cy="746400"/>
          </a:xfrm>
          <a:prstGeom prst="ellipse">
            <a:avLst/>
          </a:prstGeom>
          <a:solidFill>
            <a:srgbClr val="43CDD9"/>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12" name="Google Shape;212;g1014d702df8_0_7" descr="This is an icon of a human being. "/>
          <p:cNvSpPr/>
          <p:nvPr/>
        </p:nvSpPr>
        <p:spPr>
          <a:xfrm>
            <a:off x="4749270" y="1182277"/>
            <a:ext cx="244299" cy="321597"/>
          </a:xfrm>
          <a:custGeom>
            <a:avLst/>
            <a:gdLst/>
            <a:ahLst/>
            <a:cxnLst/>
            <a:rect l="l" t="t" r="r" b="b"/>
            <a:pathLst>
              <a:path w="1559" h="2048" extrusionOk="0">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13" name="Google Shape;213;g1014d702df8_0_7"/>
          <p:cNvSpPr txBox="1"/>
          <p:nvPr/>
        </p:nvSpPr>
        <p:spPr>
          <a:xfrm>
            <a:off x="4725423" y="165375"/>
            <a:ext cx="34641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DATA SOURCES </a:t>
            </a:r>
            <a:endParaRPr sz="1400" b="0" i="0" u="none" strike="noStrike" cap="none">
              <a:solidFill>
                <a:srgbClr val="000000"/>
              </a:solidFill>
              <a:latin typeface="Arial"/>
              <a:ea typeface="Arial"/>
              <a:cs typeface="Arial"/>
              <a:sym typeface="Arial"/>
            </a:endParaRPr>
          </a:p>
        </p:txBody>
      </p:sp>
      <p:sp>
        <p:nvSpPr>
          <p:cNvPr id="214" name="Google Shape;214;g1014d702df8_0_7"/>
          <p:cNvSpPr txBox="1"/>
          <p:nvPr/>
        </p:nvSpPr>
        <p:spPr>
          <a:xfrm>
            <a:off x="5509801" y="1163759"/>
            <a:ext cx="1397400" cy="3387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200"/>
              <a:buFont typeface="Arial"/>
              <a:buNone/>
            </a:pPr>
            <a:r>
              <a:rPr lang="en-US" sz="2200" b="0" i="0" u="none" strike="noStrike" cap="none">
                <a:solidFill>
                  <a:schemeClr val="lt1"/>
                </a:solidFill>
                <a:latin typeface="Quattrocento Sans"/>
                <a:ea typeface="Quattrocento Sans"/>
                <a:cs typeface="Quattrocento Sans"/>
                <a:sym typeface="Quattrocento Sans"/>
              </a:rPr>
              <a:t>2020-2021</a:t>
            </a:r>
            <a:endParaRPr sz="2200" b="0" i="0" u="none" strike="noStrike" cap="none">
              <a:solidFill>
                <a:srgbClr val="000000"/>
              </a:solidFill>
              <a:latin typeface="Arial"/>
              <a:ea typeface="Arial"/>
              <a:cs typeface="Arial"/>
              <a:sym typeface="Arial"/>
            </a:endParaRPr>
          </a:p>
        </p:txBody>
      </p:sp>
      <p:pic>
        <p:nvPicPr>
          <p:cNvPr id="215" name="Google Shape;215;g1014d702df8_0_7"/>
          <p:cNvPicPr preferRelativeResize="0"/>
          <p:nvPr/>
        </p:nvPicPr>
        <p:blipFill rotWithShape="1">
          <a:blip r:embed="rId3">
            <a:alphaModFix/>
          </a:blip>
          <a:srcRect/>
          <a:stretch/>
        </p:blipFill>
        <p:spPr>
          <a:xfrm>
            <a:off x="299450" y="1947875"/>
            <a:ext cx="11511549" cy="34961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g1014d702df8_0_30"/>
          <p:cNvSpPr/>
          <p:nvPr/>
        </p:nvSpPr>
        <p:spPr>
          <a:xfrm rot="2700000">
            <a:off x="11788487" y="6333628"/>
            <a:ext cx="528314" cy="604135"/>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221" name="Google Shape;221;g1014d702df8_0_30"/>
          <p:cNvSpPr txBox="1"/>
          <p:nvPr/>
        </p:nvSpPr>
        <p:spPr>
          <a:xfrm>
            <a:off x="11907454" y="6481180"/>
            <a:ext cx="2904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8</a:t>
            </a:r>
            <a:endParaRPr sz="1400" b="0" i="0" u="none" strike="noStrike" cap="none">
              <a:solidFill>
                <a:srgbClr val="000000"/>
              </a:solidFill>
              <a:latin typeface="Arial"/>
              <a:ea typeface="Arial"/>
              <a:cs typeface="Arial"/>
              <a:sym typeface="Arial"/>
            </a:endParaRPr>
          </a:p>
        </p:txBody>
      </p:sp>
      <p:sp>
        <p:nvSpPr>
          <p:cNvPr id="222" name="Google Shape;222;g1014d702df8_0_30"/>
          <p:cNvSpPr/>
          <p:nvPr/>
        </p:nvSpPr>
        <p:spPr>
          <a:xfrm>
            <a:off x="4532782" y="956510"/>
            <a:ext cx="2838000" cy="746400"/>
          </a:xfrm>
          <a:prstGeom prst="rect">
            <a:avLst/>
          </a:prstGeom>
          <a:gradFill>
            <a:gsLst>
              <a:gs pos="0">
                <a:srgbClr val="DBDBDB"/>
              </a:gs>
              <a:gs pos="54000">
                <a:srgbClr val="DBDBDB"/>
              </a:gs>
              <a:gs pos="100000">
                <a:schemeClr val="lt1"/>
              </a:gs>
            </a:gsLst>
            <a:lin ang="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23" name="Google Shape;223;g1014d702df8_0_30"/>
          <p:cNvSpPr/>
          <p:nvPr/>
        </p:nvSpPr>
        <p:spPr>
          <a:xfrm>
            <a:off x="4159567" y="956510"/>
            <a:ext cx="746400" cy="746400"/>
          </a:xfrm>
          <a:prstGeom prst="ellipse">
            <a:avLst/>
          </a:prstGeom>
          <a:solidFill>
            <a:srgbClr val="BABABA"/>
          </a:solidFill>
          <a:ln w="254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24" name="Google Shape;224;g1014d702df8_0_30" descr="This is an icon of a chart. "/>
          <p:cNvGrpSpPr/>
          <p:nvPr/>
        </p:nvGrpSpPr>
        <p:grpSpPr>
          <a:xfrm>
            <a:off x="4336491" y="1236399"/>
            <a:ext cx="392185" cy="186459"/>
            <a:chOff x="4254500" y="2100263"/>
            <a:chExt cx="1906586" cy="906463"/>
          </a:xfrm>
        </p:grpSpPr>
        <p:sp>
          <p:nvSpPr>
            <p:cNvPr id="225" name="Google Shape;225;g1014d702df8_0_30"/>
            <p:cNvSpPr/>
            <p:nvPr/>
          </p:nvSpPr>
          <p:spPr>
            <a:xfrm>
              <a:off x="4254500" y="2100263"/>
              <a:ext cx="1906586"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6" name="Google Shape;226;g1014d702df8_0_30"/>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27" name="Google Shape;227;g1014d702df8_0_30"/>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228" name="Google Shape;228;g1014d702df8_0_30"/>
          <p:cNvSpPr txBox="1"/>
          <p:nvPr/>
        </p:nvSpPr>
        <p:spPr>
          <a:xfrm>
            <a:off x="5031969" y="1125825"/>
            <a:ext cx="21132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2400"/>
              <a:buFont typeface="Arial"/>
              <a:buNone/>
            </a:pPr>
            <a:r>
              <a:rPr lang="en-US" sz="2400" b="0" i="0" u="none" strike="noStrike" cap="none">
                <a:solidFill>
                  <a:schemeClr val="lt1"/>
                </a:solidFill>
                <a:latin typeface="Quattrocento Sans"/>
                <a:ea typeface="Quattrocento Sans"/>
                <a:cs typeface="Quattrocento Sans"/>
                <a:sym typeface="Quattrocento Sans"/>
              </a:rPr>
              <a:t>Covid-19 Cases</a:t>
            </a:r>
            <a:endParaRPr sz="2400" b="0" i="0" u="none" strike="noStrike" cap="none">
              <a:solidFill>
                <a:srgbClr val="000000"/>
              </a:solidFill>
              <a:latin typeface="Arial"/>
              <a:ea typeface="Arial"/>
              <a:cs typeface="Arial"/>
              <a:sym typeface="Arial"/>
            </a:endParaRPr>
          </a:p>
        </p:txBody>
      </p:sp>
      <p:sp>
        <p:nvSpPr>
          <p:cNvPr id="229" name="Google Shape;229;g1014d702df8_0_30"/>
          <p:cNvSpPr txBox="1"/>
          <p:nvPr/>
        </p:nvSpPr>
        <p:spPr>
          <a:xfrm>
            <a:off x="4725423" y="165375"/>
            <a:ext cx="3464100" cy="4926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DATA SOURCES </a:t>
            </a:r>
            <a:endParaRPr sz="1400" b="0" i="0" u="none" strike="noStrike" cap="none">
              <a:solidFill>
                <a:srgbClr val="000000"/>
              </a:solidFill>
              <a:latin typeface="Arial"/>
              <a:ea typeface="Arial"/>
              <a:cs typeface="Arial"/>
              <a:sym typeface="Arial"/>
            </a:endParaRPr>
          </a:p>
        </p:txBody>
      </p:sp>
      <p:pic>
        <p:nvPicPr>
          <p:cNvPr id="230" name="Google Shape;230;g1014d702df8_0_30"/>
          <p:cNvPicPr preferRelativeResize="0"/>
          <p:nvPr/>
        </p:nvPicPr>
        <p:blipFill rotWithShape="1">
          <a:blip r:embed="rId3">
            <a:alphaModFix/>
          </a:blip>
          <a:srcRect/>
          <a:stretch/>
        </p:blipFill>
        <p:spPr>
          <a:xfrm>
            <a:off x="457200" y="1833563"/>
            <a:ext cx="11277600" cy="319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8"/>
          <p:cNvSpPr/>
          <p:nvPr/>
        </p:nvSpPr>
        <p:spPr>
          <a:xfrm rot="2700000">
            <a:off x="11788943" y="6333474"/>
            <a:ext cx="527486" cy="603188"/>
          </a:xfrm>
          <a:custGeom>
            <a:avLst/>
            <a:gdLst/>
            <a:ahLst/>
            <a:cxnLst/>
            <a:rect l="l" t="t" r="r" b="b"/>
            <a:pathLst>
              <a:path w="889463" h="1017114" extrusionOk="0">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98A3AD"/>
              </a:solidFill>
              <a:latin typeface="Quattrocento Sans"/>
              <a:ea typeface="Quattrocento Sans"/>
              <a:cs typeface="Quattrocento Sans"/>
              <a:sym typeface="Quattrocento Sans"/>
            </a:endParaRPr>
          </a:p>
        </p:txBody>
      </p:sp>
      <p:sp>
        <p:nvSpPr>
          <p:cNvPr id="236" name="Google Shape;236;p8"/>
          <p:cNvSpPr txBox="1"/>
          <p:nvPr/>
        </p:nvSpPr>
        <p:spPr>
          <a:xfrm>
            <a:off x="11907454" y="6481180"/>
            <a:ext cx="290464" cy="307777"/>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b="1">
                <a:solidFill>
                  <a:schemeClr val="lt1"/>
                </a:solidFill>
                <a:latin typeface="Quattrocento Sans"/>
                <a:ea typeface="Quattrocento Sans"/>
                <a:cs typeface="Quattrocento Sans"/>
                <a:sym typeface="Quattrocento Sans"/>
              </a:rPr>
              <a:t>9</a:t>
            </a:r>
            <a:endParaRPr sz="1400" b="0" i="0" u="none" strike="noStrike" cap="none">
              <a:solidFill>
                <a:srgbClr val="000000"/>
              </a:solidFill>
              <a:latin typeface="Arial"/>
              <a:ea typeface="Arial"/>
              <a:cs typeface="Arial"/>
              <a:sym typeface="Arial"/>
            </a:endParaRPr>
          </a:p>
        </p:txBody>
      </p:sp>
      <p:grpSp>
        <p:nvGrpSpPr>
          <p:cNvPr id="237" name="Google Shape;237;p8"/>
          <p:cNvGrpSpPr/>
          <p:nvPr/>
        </p:nvGrpSpPr>
        <p:grpSpPr>
          <a:xfrm>
            <a:off x="726744" y="1032487"/>
            <a:ext cx="10738510" cy="2295695"/>
            <a:chOff x="867916" y="1153144"/>
            <a:chExt cx="10738510" cy="2295695"/>
          </a:xfrm>
        </p:grpSpPr>
        <p:grpSp>
          <p:nvGrpSpPr>
            <p:cNvPr id="238" name="Google Shape;238;p8"/>
            <p:cNvGrpSpPr/>
            <p:nvPr/>
          </p:nvGrpSpPr>
          <p:grpSpPr>
            <a:xfrm>
              <a:off x="867916" y="1185688"/>
              <a:ext cx="3352181" cy="2263151"/>
              <a:chOff x="867916" y="1185688"/>
              <a:chExt cx="3352181" cy="2263151"/>
            </a:xfrm>
          </p:grpSpPr>
          <p:sp>
            <p:nvSpPr>
              <p:cNvPr id="239" name="Google Shape;239;p8"/>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40" name="Google Shape;240;p8"/>
              <p:cNvGrpSpPr/>
              <p:nvPr/>
            </p:nvGrpSpPr>
            <p:grpSpPr>
              <a:xfrm>
                <a:off x="2451263" y="1185688"/>
                <a:ext cx="184969" cy="97433"/>
                <a:chOff x="3381245" y="3337126"/>
                <a:chExt cx="282594" cy="148859"/>
              </a:xfrm>
            </p:grpSpPr>
            <p:sp>
              <p:nvSpPr>
                <p:cNvPr id="241" name="Google Shape;241;p8"/>
                <p:cNvSpPr/>
                <p:nvPr/>
              </p:nvSpPr>
              <p:spPr>
                <a:xfrm>
                  <a:off x="3381245" y="3337126"/>
                  <a:ext cx="282594" cy="148859"/>
                </a:xfrm>
                <a:custGeom>
                  <a:avLst/>
                  <a:gdLst/>
                  <a:ahLst/>
                  <a:cxnLst/>
                  <a:rect l="l" t="t" r="r" b="b"/>
                  <a:pathLst>
                    <a:path w="1208" h="634" extrusionOk="0">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2" name="Google Shape;242;p8"/>
                <p:cNvSpPr/>
                <p:nvPr/>
              </p:nvSpPr>
              <p:spPr>
                <a:xfrm>
                  <a:off x="3464829" y="3368967"/>
                  <a:ext cx="32638" cy="85176"/>
                </a:xfrm>
                <a:custGeom>
                  <a:avLst/>
                  <a:gdLst/>
                  <a:ahLst/>
                  <a:cxnLst/>
                  <a:rect l="l" t="t" r="r" b="b"/>
                  <a:pathLst>
                    <a:path w="139" h="364" extrusionOk="0">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3" name="Google Shape;243;p8"/>
                <p:cNvSpPr/>
                <p:nvPr/>
              </p:nvSpPr>
              <p:spPr>
                <a:xfrm>
                  <a:off x="3518959" y="3368967"/>
                  <a:ext cx="61295" cy="85176"/>
                </a:xfrm>
                <a:custGeom>
                  <a:avLst/>
                  <a:gdLst/>
                  <a:ahLst/>
                  <a:cxnLst/>
                  <a:rect l="l" t="t" r="r" b="b"/>
                  <a:pathLst>
                    <a:path w="262" h="364" extrusionOk="0">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grpSp>
          <p:nvGrpSpPr>
            <p:cNvPr id="244" name="Google Shape;244;p8"/>
            <p:cNvGrpSpPr/>
            <p:nvPr/>
          </p:nvGrpSpPr>
          <p:grpSpPr>
            <a:xfrm>
              <a:off x="4600620" y="1242641"/>
              <a:ext cx="3312642" cy="2204052"/>
              <a:chOff x="8000382" y="1242641"/>
              <a:chExt cx="3312642" cy="2204052"/>
            </a:xfrm>
          </p:grpSpPr>
          <p:sp>
            <p:nvSpPr>
              <p:cNvPr id="245" name="Google Shape;245;p8"/>
              <p:cNvSpPr/>
              <p:nvPr/>
            </p:nvSpPr>
            <p:spPr>
              <a:xfrm>
                <a:off x="8000382" y="1313352"/>
                <a:ext cx="3312642" cy="2133341"/>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46" name="Google Shape;246;p8"/>
              <p:cNvGrpSpPr/>
              <p:nvPr/>
            </p:nvGrpSpPr>
            <p:grpSpPr>
              <a:xfrm>
                <a:off x="9560765" y="1242641"/>
                <a:ext cx="191873" cy="58737"/>
                <a:chOff x="8245475" y="3925888"/>
                <a:chExt cx="233363" cy="71438"/>
              </a:xfrm>
            </p:grpSpPr>
            <p:sp>
              <p:nvSpPr>
                <p:cNvPr id="247" name="Google Shape;247;p8"/>
                <p:cNvSpPr/>
                <p:nvPr/>
              </p:nvSpPr>
              <p:spPr>
                <a:xfrm>
                  <a:off x="8424863" y="3943350"/>
                  <a:ext cx="53975" cy="53975"/>
                </a:xfrm>
                <a:custGeom>
                  <a:avLst/>
                  <a:gdLst/>
                  <a:ahLst/>
                  <a:cxnLst/>
                  <a:rect l="l" t="t" r="r" b="b"/>
                  <a:pathLst>
                    <a:path w="360" h="360" extrusionOk="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8" name="Google Shape;248;p8"/>
                <p:cNvSpPr/>
                <p:nvPr/>
              </p:nvSpPr>
              <p:spPr>
                <a:xfrm>
                  <a:off x="8245475" y="3925888"/>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49" name="Google Shape;249;p8"/>
                <p:cNvSpPr/>
                <p:nvPr/>
              </p:nvSpPr>
              <p:spPr>
                <a:xfrm>
                  <a:off x="8245475" y="3979863"/>
                  <a:ext cx="53975" cy="17463"/>
                </a:xfrm>
                <a:custGeom>
                  <a:avLst/>
                  <a:gdLst/>
                  <a:ahLst/>
                  <a:cxnLst/>
                  <a:rect l="l" t="t" r="r" b="b"/>
                  <a:pathLst>
                    <a:path w="360" h="120" extrusionOk="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sp>
            <p:nvSpPr>
              <p:cNvPr id="250" name="Google Shape;250;p8"/>
              <p:cNvSpPr txBox="1"/>
              <p:nvPr/>
            </p:nvSpPr>
            <p:spPr>
              <a:xfrm>
                <a:off x="10109435" y="1574753"/>
                <a:ext cx="500393" cy="21544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grpSp>
          <p:nvGrpSpPr>
            <p:cNvPr id="251" name="Google Shape;251;p8"/>
            <p:cNvGrpSpPr/>
            <p:nvPr/>
          </p:nvGrpSpPr>
          <p:grpSpPr>
            <a:xfrm>
              <a:off x="8293784" y="1153144"/>
              <a:ext cx="3312642" cy="2293549"/>
              <a:chOff x="8594812" y="1153144"/>
              <a:chExt cx="3312642" cy="2293549"/>
            </a:xfrm>
          </p:grpSpPr>
          <p:sp>
            <p:nvSpPr>
              <p:cNvPr id="252" name="Google Shape;252;p8"/>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253" name="Google Shape;253;p8"/>
              <p:cNvGrpSpPr/>
              <p:nvPr/>
            </p:nvGrpSpPr>
            <p:grpSpPr>
              <a:xfrm>
                <a:off x="10080771" y="1153144"/>
                <a:ext cx="340788" cy="162023"/>
                <a:chOff x="4254500" y="2100263"/>
                <a:chExt cx="1906588" cy="906463"/>
              </a:xfrm>
            </p:grpSpPr>
            <p:sp>
              <p:nvSpPr>
                <p:cNvPr id="254" name="Google Shape;254;p8"/>
                <p:cNvSpPr/>
                <p:nvPr/>
              </p:nvSpPr>
              <p:spPr>
                <a:xfrm>
                  <a:off x="4254500" y="2100263"/>
                  <a:ext cx="1906588" cy="906463"/>
                </a:xfrm>
                <a:custGeom>
                  <a:avLst/>
                  <a:gdLst/>
                  <a:ahLst/>
                  <a:cxnLst/>
                  <a:rect l="l" t="t" r="r" b="b"/>
                  <a:pathLst>
                    <a:path w="2048" h="970" extrusionOk="0">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5" name="Google Shape;255;p8"/>
                <p:cNvSpPr/>
                <p:nvPr/>
              </p:nvSpPr>
              <p:spPr>
                <a:xfrm>
                  <a:off x="4752975" y="2598738"/>
                  <a:ext cx="176213" cy="174625"/>
                </a:xfrm>
                <a:custGeom>
                  <a:avLst/>
                  <a:gdLst/>
                  <a:ahLst/>
                  <a:cxnLst/>
                  <a:rect l="l" t="t" r="r" b="b"/>
                  <a:pathLst>
                    <a:path w="190" h="186" extrusionOk="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sp>
              <p:nvSpPr>
                <p:cNvPr id="256" name="Google Shape;256;p8"/>
                <p:cNvSpPr/>
                <p:nvPr/>
              </p:nvSpPr>
              <p:spPr>
                <a:xfrm>
                  <a:off x="5486400" y="2330451"/>
                  <a:ext cx="177800" cy="174625"/>
                </a:xfrm>
                <a:custGeom>
                  <a:avLst/>
                  <a:gdLst/>
                  <a:ahLst/>
                  <a:cxnLst/>
                  <a:rect l="l" t="t" r="r" b="b"/>
                  <a:pathLst>
                    <a:path w="190" h="186" extrusionOk="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Quattrocento Sans"/>
                    <a:ea typeface="Quattrocento Sans"/>
                    <a:cs typeface="Quattrocento Sans"/>
                    <a:sym typeface="Quattrocento Sans"/>
                  </a:endParaRPr>
                </a:p>
              </p:txBody>
            </p:sp>
          </p:grpSp>
        </p:grpSp>
      </p:grpSp>
      <p:grpSp>
        <p:nvGrpSpPr>
          <p:cNvPr id="257" name="Google Shape;257;p8"/>
          <p:cNvGrpSpPr/>
          <p:nvPr/>
        </p:nvGrpSpPr>
        <p:grpSpPr>
          <a:xfrm>
            <a:off x="5365971" y="4601291"/>
            <a:ext cx="7453302" cy="1662075"/>
            <a:chOff x="867913" y="3748096"/>
            <a:chExt cx="10456171" cy="2332715"/>
          </a:xfrm>
        </p:grpSpPr>
        <p:sp>
          <p:nvSpPr>
            <p:cNvPr id="258" name="Google Shape;258;p8"/>
            <p:cNvSpPr/>
            <p:nvPr/>
          </p:nvSpPr>
          <p:spPr>
            <a:xfrm>
              <a:off x="6420243" y="3748096"/>
              <a:ext cx="4903841" cy="2332715"/>
            </a:xfrm>
            <a:prstGeom prst="rect">
              <a:avLst/>
            </a:prstGeom>
            <a:solidFill>
              <a:srgbClr val="CFCFCF">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259" name="Google Shape;259;p8"/>
            <p:cNvSpPr/>
            <p:nvPr/>
          </p:nvSpPr>
          <p:spPr>
            <a:xfrm>
              <a:off x="867913" y="3748096"/>
              <a:ext cx="4903841" cy="2332715"/>
            </a:xfrm>
            <a:prstGeom prst="rect">
              <a:avLst/>
            </a:prstGeom>
            <a:solidFill>
              <a:srgbClr val="CFCFCF">
                <a:alpha val="29411"/>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Quattrocento Sans"/>
                <a:ea typeface="Quattrocento Sans"/>
                <a:cs typeface="Quattrocento Sans"/>
                <a:sym typeface="Quattrocento Sans"/>
              </a:endParaRPr>
            </a:p>
          </p:txBody>
        </p:sp>
      </p:grpSp>
      <p:sp>
        <p:nvSpPr>
          <p:cNvPr id="260" name="Google Shape;260;p8"/>
          <p:cNvSpPr txBox="1"/>
          <p:nvPr/>
        </p:nvSpPr>
        <p:spPr>
          <a:xfrm>
            <a:off x="3155049" y="252619"/>
            <a:ext cx="5392603" cy="492443"/>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rgbClr val="000000"/>
              </a:buClr>
              <a:buSzPts val="3200"/>
              <a:buFont typeface="Arial"/>
              <a:buNone/>
            </a:pPr>
            <a:r>
              <a:rPr lang="en-US" sz="3200" b="1" i="0" u="none" strike="noStrike" cap="none">
                <a:solidFill>
                  <a:srgbClr val="30353F"/>
                </a:solidFill>
                <a:latin typeface="Century Gothic"/>
                <a:ea typeface="Century Gothic"/>
                <a:cs typeface="Century Gothic"/>
                <a:sym typeface="Century Gothic"/>
              </a:rPr>
              <a:t>Cleaning Enrollment Data</a:t>
            </a:r>
            <a:endParaRPr sz="1400" b="0" i="0" u="none" strike="noStrike" cap="none">
              <a:solidFill>
                <a:srgbClr val="000000"/>
              </a:solidFill>
              <a:latin typeface="Arial"/>
              <a:ea typeface="Arial"/>
              <a:cs typeface="Arial"/>
              <a:sym typeface="Arial"/>
            </a:endParaRPr>
          </a:p>
        </p:txBody>
      </p:sp>
      <p:pic>
        <p:nvPicPr>
          <p:cNvPr id="261" name="Google Shape;261;p8"/>
          <p:cNvPicPr preferRelativeResize="0"/>
          <p:nvPr/>
        </p:nvPicPr>
        <p:blipFill rotWithShape="1">
          <a:blip r:embed="rId3">
            <a:alphaModFix/>
          </a:blip>
          <a:srcRect/>
          <a:stretch/>
        </p:blipFill>
        <p:spPr>
          <a:xfrm>
            <a:off x="-28721" y="1886356"/>
            <a:ext cx="5556614" cy="4005042"/>
          </a:xfrm>
          <a:prstGeom prst="rect">
            <a:avLst/>
          </a:prstGeom>
          <a:noFill/>
          <a:ln>
            <a:noFill/>
          </a:ln>
        </p:spPr>
      </p:pic>
      <p:pic>
        <p:nvPicPr>
          <p:cNvPr id="262" name="Google Shape;262;p8"/>
          <p:cNvPicPr preferRelativeResize="0"/>
          <p:nvPr/>
        </p:nvPicPr>
        <p:blipFill rotWithShape="1">
          <a:blip r:embed="rId4">
            <a:alphaModFix/>
          </a:blip>
          <a:srcRect/>
          <a:stretch/>
        </p:blipFill>
        <p:spPr>
          <a:xfrm>
            <a:off x="5689814" y="2225835"/>
            <a:ext cx="6368598" cy="283803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2226</Words>
  <Application>Microsoft Macintosh PowerPoint</Application>
  <PresentationFormat>Widescreen</PresentationFormat>
  <Paragraphs>233</Paragraphs>
  <Slides>41</Slides>
  <Notes>41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41</vt:i4>
      </vt:variant>
    </vt:vector>
  </HeadingPairs>
  <TitlesOfParts>
    <vt:vector size="46" baseType="lpstr">
      <vt:lpstr>Arial</vt:lpstr>
      <vt:lpstr>Century Gothic</vt:lpstr>
      <vt:lpstr>Quattrocento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erikagonzalez5@gmail.com</dc:creator>
  <cp:lastModifiedBy>Microsoft Office User</cp:lastModifiedBy>
  <cp:revision>1</cp:revision>
  <dcterms:created xsi:type="dcterms:W3CDTF">2021-11-10T20:27:46Z</dcterms:created>
  <dcterms:modified xsi:type="dcterms:W3CDTF">2021-11-20T18:11:01Z</dcterms:modified>
</cp:coreProperties>
</file>